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60" r:id="rId4"/>
    <p:sldId id="259" r:id="rId5"/>
    <p:sldId id="273" r:id="rId6"/>
    <p:sldId id="262" r:id="rId7"/>
    <p:sldId id="263" r:id="rId8"/>
    <p:sldId id="274" r:id="rId9"/>
    <p:sldId id="275" r:id="rId10"/>
    <p:sldId id="276" r:id="rId11"/>
    <p:sldId id="277" r:id="rId12"/>
    <p:sldId id="278" r:id="rId13"/>
    <p:sldId id="272" r:id="rId14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0" d="100"/>
          <a:sy n="140" d="100"/>
        </p:scale>
        <p:origin x="132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38D32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ln w="9525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2064" y="701040"/>
            <a:ext cx="4821936" cy="444245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38D32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38D32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ln w="9525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8650" y="203403"/>
            <a:ext cx="8286699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38D32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8650" y="1664919"/>
            <a:ext cx="8286699" cy="2141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8200" y="2800350"/>
            <a:ext cx="4038600" cy="355867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lang="ru-RU" sz="2000" spc="85" dirty="0">
                <a:solidFill>
                  <a:srgbClr val="FFFFFF"/>
                </a:solidFill>
                <a:latin typeface="Tahoma"/>
                <a:cs typeface="Tahoma"/>
              </a:rPr>
              <a:t>Инновационные технологии</a:t>
            </a:r>
            <a:endParaRPr sz="2000" dirty="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920995" cy="5143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D04C8D-1061-3F13-C674-FBCCDD0B72D6}"/>
              </a:ext>
            </a:extLst>
          </p:cNvPr>
          <p:cNvSpPr txBox="1"/>
          <p:nvPr/>
        </p:nvSpPr>
        <p:spPr>
          <a:xfrm>
            <a:off x="4559490" y="234315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spc="10" dirty="0">
                <a:solidFill>
                  <a:srgbClr val="38D32F"/>
                </a:solidFill>
                <a:latin typeface="Tahoma"/>
                <a:cs typeface="Tahoma"/>
              </a:rPr>
              <a:t>Презентация на тему 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7E0CC5-6E55-A481-9DA6-34C6BEC63D8C}"/>
              </a:ext>
            </a:extLst>
          </p:cNvPr>
          <p:cNvSpPr txBox="1"/>
          <p:nvPr/>
        </p:nvSpPr>
        <p:spPr>
          <a:xfrm>
            <a:off x="76200" y="1123950"/>
            <a:ext cx="5189561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Электромобили играют важную роль в сокращении выбросов углекислого газа за счет своего экологически более чистого привода. Они используют электричество вместо топлива внутреннего сгорания, что позволяет значительно снизить количество выбросов парниковых газов в атмосферу.</a:t>
            </a:r>
          </a:p>
          <a:p>
            <a:endParaRPr lang="ru-RU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Преимущества электромобилей включают в себя:</a:t>
            </a:r>
          </a:p>
          <a:p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Нулевые выбросы углекислого газа на дороге</a:t>
            </a:r>
          </a:p>
          <a:p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Меньшая зависимость от нефтепродуктов</a:t>
            </a:r>
          </a:p>
          <a:p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Энергоэффективность и возможность использования возобновляемых источников энергии</a:t>
            </a:r>
          </a:p>
          <a:p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Улучшенное качество воздуха в городах</a:t>
            </a:r>
          </a:p>
          <a:p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Повсеместное внедрение электромобилей позволит существенно снизить вредное воздействие автотранспорта на окружающую среду и способствовать более чистому и зеленому будущему.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2E4E5-BBAF-08F2-4FB2-DB9B77D02E1F}"/>
              </a:ext>
            </a:extLst>
          </p:cNvPr>
          <p:cNvSpPr txBox="1"/>
          <p:nvPr/>
        </p:nvSpPr>
        <p:spPr>
          <a:xfrm>
            <a:off x="76200" y="361950"/>
            <a:ext cx="5380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spc="55" dirty="0">
                <a:solidFill>
                  <a:srgbClr val="38D32F"/>
                </a:solidFill>
                <a:latin typeface="Tahoma"/>
                <a:ea typeface="+mj-ea"/>
                <a:cs typeface="Tahoma"/>
              </a:rPr>
              <a:t>Электромобили и их роль в сокращении выбросов углекислого газа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F81BD63-7F0A-539B-CE86-AE2AD6509E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10" b="93378" l="568" r="100000">
                        <a14:foregroundMark x1="70249" y1="23853" x2="74574" y2="30549"/>
                        <a14:foregroundMark x1="72128" y1="8879" x2="76977" y2="9180"/>
                        <a14:foregroundMark x1="76278" y1="9180" x2="78506" y2="8126"/>
                        <a14:foregroundMark x1="78593" y1="9180" x2="83049" y2="11964"/>
                        <a14:foregroundMark x1="48056" y1="59970" x2="72652" y2="66215"/>
                        <a14:foregroundMark x1="20096" y1="81038" x2="16951" y2="79458"/>
                        <a14:foregroundMark x1="17038" y1="81038" x2="7733" y2="78179"/>
                        <a14:foregroundMark x1="26256" y1="82092" x2="49017" y2="82919"/>
                        <a14:foregroundMark x1="82831" y1="69375" x2="63259" y2="77502"/>
                        <a14:backgroundMark x1="10310" y1="84123" x2="16033" y2="90218"/>
                        <a14:backgroundMark x1="64395" y1="86230" x2="65924" y2="79609"/>
                        <a14:backgroundMark x1="46527" y1="94582" x2="43207" y2="88337"/>
                        <a14:backgroundMark x1="24902" y1="92701" x2="24945" y2="84123"/>
                        <a14:backgroundMark x1="26911" y1="87133" x2="34382" y2="87961"/>
                        <a14:backgroundMark x1="42508" y1="88789" x2="48362" y2="91422"/>
                        <a14:backgroundMark x1="41153" y1="86080" x2="17737" y2="86606"/>
                        <a14:backgroundMark x1="67409" y1="80512" x2="82438" y2="75245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228" y="1885950"/>
            <a:ext cx="4199772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2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6">
            <a:extLst>
              <a:ext uri="{FF2B5EF4-FFF2-40B4-BE49-F238E27FC236}">
                <a16:creationId xmlns:a16="http://schemas.microsoft.com/office/drawing/2014/main" id="{36DD295E-37E8-78A5-210A-8B0FB61360C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 flipH="1">
            <a:off x="-34121" y="209551"/>
            <a:ext cx="5291919" cy="4967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6C553F-F73B-2EF5-7F05-BA87A2BEFB67}"/>
              </a:ext>
            </a:extLst>
          </p:cNvPr>
          <p:cNvSpPr txBox="1"/>
          <p:nvPr/>
        </p:nvSpPr>
        <p:spPr>
          <a:xfrm>
            <a:off x="190500" y="590550"/>
            <a:ext cx="8763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Снижение выбросов при эксплуатации</a:t>
            </a:r>
            <a:b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Электромобили не выделяют CO2 во время эксплуатации, в отличие от традиционных автомобилей с двигателями внутреннего сгорания. Это означает, что при переходе на электрический транспорт можно значительно сократить выбросы, особенно в городах, где уровень загрязнения воздуха часто превышает допустимые нормы.</a:t>
            </a:r>
            <a:b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ru-RU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Энергетическая эффективность</a:t>
            </a:r>
            <a:b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Электромобили более эффективны в преобразовании энергии в движение. В то время как бензиновые и дизельные автомобили теряют значительное количество энергии в виде тепла, электромобили используют большую часть энергии, получаемой от аккумуляторов, для приведения в движение колес.</a:t>
            </a:r>
            <a:b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Углеродный след производства</a:t>
            </a:r>
            <a:b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Важно учитывать, что производство электромобилей, особенно аккумуляторов, также связано с выбросами CO2. Однако с развитием технологий и переходом на более чистые источники энергии для производства, углеродный след может быть значительно снижен. Например, использование возобновляемых источников энергии для зарядки электромобилей может сделать их более экологически чистыми.</a:t>
            </a:r>
          </a:p>
        </p:txBody>
      </p:sp>
    </p:spTree>
    <p:extLst>
      <p:ext uri="{BB962C8B-B14F-4D97-AF65-F5344CB8AC3E}">
        <p14:creationId xmlns:p14="http://schemas.microsoft.com/office/powerpoint/2010/main" val="1249451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44AFAEFF-5FC2-EDC1-243F-333163D6C3A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2" y="0"/>
            <a:ext cx="9153525" cy="5153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B6816C-6D06-8BBF-4CAD-38A3387976AA}"/>
              </a:ext>
            </a:extLst>
          </p:cNvPr>
          <p:cNvSpPr txBox="1"/>
          <p:nvPr/>
        </p:nvSpPr>
        <p:spPr>
          <a:xfrm>
            <a:off x="304800" y="1043285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spc="55" dirty="0">
                <a:solidFill>
                  <a:srgbClr val="38D32F"/>
                </a:solidFill>
                <a:latin typeface="Tahoma"/>
                <a:ea typeface="+mj-ea"/>
                <a:cs typeface="Tahoma"/>
              </a:rPr>
              <a:t>Заключение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A9AC1-DC6A-8A16-108D-7528653BC2A8}"/>
              </a:ext>
            </a:extLst>
          </p:cNvPr>
          <p:cNvSpPr txBox="1"/>
          <p:nvPr/>
        </p:nvSpPr>
        <p:spPr>
          <a:xfrm>
            <a:off x="276367" y="1733550"/>
            <a:ext cx="4038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Все эти технологии не только трансформируют существующие отрасли, но и создают новые возможности для инноваций и устойчивого развития. Важно продолжать исследовать и внедрять эти решения, чтобы обеспечить гармоничное сосуществование технологий и природы, а также улучшить качество жизни для будущих поколений.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FCD71B-718D-17F3-F02A-2D4460BFC2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320" b="96080" l="3618" r="961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82" b="6748"/>
          <a:stretch/>
        </p:blipFill>
        <p:spPr>
          <a:xfrm>
            <a:off x="4829034" y="1274117"/>
            <a:ext cx="3552965" cy="328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29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5803" y="438150"/>
            <a:ext cx="56401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25625">
              <a:lnSpc>
                <a:spcPct val="100000"/>
              </a:lnSpc>
              <a:spcBef>
                <a:spcPts val="100"/>
              </a:spcBef>
            </a:pPr>
            <a:r>
              <a:rPr lang="ru-RU" sz="2400" b="1" spc="55" dirty="0">
                <a:solidFill>
                  <a:srgbClr val="38D32F"/>
                </a:solidFill>
                <a:latin typeface="Tahoma"/>
                <a:ea typeface="+mj-ea"/>
                <a:cs typeface="Tahoma"/>
              </a:rPr>
              <a:t>Спасибо за внимание</a:t>
            </a:r>
            <a:endParaRPr sz="2400" b="1" spc="55" dirty="0">
              <a:solidFill>
                <a:srgbClr val="38D32F"/>
              </a:solidFill>
              <a:latin typeface="Tahoma"/>
              <a:ea typeface="+mj-e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0728" y="0"/>
            <a:ext cx="4843272" cy="5143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239DA-DA3E-3554-ACEC-94407BB9733E}"/>
              </a:ext>
            </a:extLst>
          </p:cNvPr>
          <p:cNvSpPr txBox="1"/>
          <p:nvPr/>
        </p:nvSpPr>
        <p:spPr>
          <a:xfrm>
            <a:off x="414528" y="1067434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Работу выполнили студенты группы 2бИТС2: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6B5E7A-89FA-01A3-EE4A-E5D8697C20F2}"/>
              </a:ext>
            </a:extLst>
          </p:cNvPr>
          <p:cNvSpPr txBox="1"/>
          <p:nvPr/>
        </p:nvSpPr>
        <p:spPr>
          <a:xfrm>
            <a:off x="459215" y="1786919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Каримов Д.Н.</a:t>
            </a:r>
          </a:p>
          <a:p>
            <a:r>
              <a:rPr lang="ru-RU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Кодиров</a:t>
            </a:r>
            <a:r>
              <a:rPr lang="ru-RU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М.Б.</a:t>
            </a:r>
          </a:p>
          <a:p>
            <a:r>
              <a:rPr lang="ru-RU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Тарасов М.К.</a:t>
            </a:r>
          </a:p>
          <a:p>
            <a:r>
              <a:rPr lang="ru-RU" sz="24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Эльмуродов</a:t>
            </a:r>
            <a:r>
              <a:rPr lang="ru-RU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Б.Б.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0408" y="721995"/>
            <a:ext cx="162875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0" dirty="0"/>
              <a:t>Пла</a:t>
            </a:r>
            <a:r>
              <a:rPr sz="3200" spc="65" dirty="0"/>
              <a:t>н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0408" y="1379008"/>
            <a:ext cx="5507355" cy="3116238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43535" indent="-331470">
              <a:lnSpc>
                <a:spcPct val="100000"/>
              </a:lnSpc>
              <a:spcBef>
                <a:spcPts val="1100"/>
              </a:spcBef>
              <a:buFont typeface="Segoe UI Symbol"/>
              <a:buChar char="➔"/>
              <a:tabLst>
                <a:tab pos="343535" algn="l"/>
                <a:tab pos="344170" algn="l"/>
              </a:tabLst>
            </a:pPr>
            <a:r>
              <a:rPr sz="1600" spc="165" dirty="0">
                <a:solidFill>
                  <a:srgbClr val="FFFFFF"/>
                </a:solidFill>
                <a:latin typeface="Trebuchet MS"/>
                <a:cs typeface="Trebuchet MS"/>
              </a:rPr>
              <a:t>Введение</a:t>
            </a:r>
            <a:endParaRPr sz="1600" dirty="0">
              <a:latin typeface="Trebuchet MS"/>
              <a:cs typeface="Trebuchet MS"/>
            </a:endParaRPr>
          </a:p>
          <a:p>
            <a:pPr marL="343535" marR="1457325" indent="-331470">
              <a:lnSpc>
                <a:spcPct val="100000"/>
              </a:lnSpc>
              <a:spcBef>
                <a:spcPts val="1000"/>
              </a:spcBef>
              <a:buFont typeface="Segoe UI Symbol"/>
              <a:buChar char="➔"/>
              <a:tabLst>
                <a:tab pos="343535" algn="l"/>
                <a:tab pos="344170" algn="l"/>
              </a:tabLst>
            </a:pPr>
            <a:r>
              <a:rPr lang="ru-RU" sz="1600" spc="210" dirty="0">
                <a:solidFill>
                  <a:srgbClr val="FFFFFF"/>
                </a:solidFill>
                <a:latin typeface="Trebuchet MS"/>
                <a:cs typeface="Trebuchet MS"/>
              </a:rPr>
              <a:t>Разработка робототехники и ее влияние на жизнь человека</a:t>
            </a:r>
          </a:p>
          <a:p>
            <a:pPr marL="343535" marR="1457325" indent="-331470">
              <a:lnSpc>
                <a:spcPct val="100000"/>
              </a:lnSpc>
              <a:spcBef>
                <a:spcPts val="1000"/>
              </a:spcBef>
              <a:buFont typeface="Segoe UI Symbol"/>
              <a:buChar char="➔"/>
              <a:tabLst>
                <a:tab pos="343535" algn="l"/>
                <a:tab pos="344170" algn="l"/>
              </a:tabLst>
            </a:pPr>
            <a:r>
              <a:rPr lang="ru-RU" sz="1600" spc="210" dirty="0">
                <a:solidFill>
                  <a:srgbClr val="FFFFFF"/>
                </a:solidFill>
                <a:latin typeface="Trebuchet MS"/>
                <a:cs typeface="Trebuchet MS"/>
              </a:rPr>
              <a:t>Применение блокчейн технологии в различных отраслях</a:t>
            </a:r>
          </a:p>
          <a:p>
            <a:pPr marL="343535" marR="1457325" indent="-331470">
              <a:lnSpc>
                <a:spcPct val="100000"/>
              </a:lnSpc>
              <a:spcBef>
                <a:spcPts val="1000"/>
              </a:spcBef>
              <a:buFont typeface="Segoe UI Symbol"/>
              <a:buChar char="➔"/>
              <a:tabLst>
                <a:tab pos="343535" algn="l"/>
                <a:tab pos="344170" algn="l"/>
              </a:tabLst>
            </a:pPr>
            <a:r>
              <a:rPr lang="ru-RU" sz="1600" spc="210" dirty="0">
                <a:solidFill>
                  <a:srgbClr val="FFFFFF"/>
                </a:solidFill>
                <a:latin typeface="Trebuchet MS"/>
                <a:cs typeface="Trebuchet MS"/>
              </a:rPr>
              <a:t>Электромобили и их роль в сокращении выбросов углекислого газа</a:t>
            </a:r>
          </a:p>
          <a:p>
            <a:pPr marL="343535" indent="-331470">
              <a:lnSpc>
                <a:spcPct val="100000"/>
              </a:lnSpc>
              <a:spcBef>
                <a:spcPts val="1000"/>
              </a:spcBef>
              <a:buFont typeface="Segoe UI Symbol"/>
              <a:buChar char="➔"/>
              <a:tabLst>
                <a:tab pos="343535" algn="l"/>
                <a:tab pos="344170" algn="l"/>
              </a:tabLst>
            </a:pPr>
            <a:r>
              <a:rPr lang="ru-RU" sz="1600" spc="185" dirty="0">
                <a:solidFill>
                  <a:srgbClr val="FFFFFF"/>
                </a:solidFill>
                <a:latin typeface="Trebuchet MS"/>
                <a:cs typeface="Trebuchet MS"/>
              </a:rPr>
              <a:t>Заключение</a:t>
            </a:r>
            <a:endParaRPr sz="1600" dirty="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2816" y="721995"/>
            <a:ext cx="4901184" cy="44302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53525" cy="51530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438150"/>
            <a:ext cx="79248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l">
              <a:lnSpc>
                <a:spcPct val="100000"/>
              </a:lnSpc>
              <a:spcBef>
                <a:spcPts val="95"/>
              </a:spcBef>
            </a:pPr>
            <a:r>
              <a:rPr lang="ru-RU" sz="2000" spc="70" dirty="0"/>
              <a:t>Инновационные</a:t>
            </a:r>
            <a:r>
              <a:rPr lang="ru-RU" sz="2400" spc="80" dirty="0">
                <a:solidFill>
                  <a:srgbClr val="FFFFFF"/>
                </a:solidFill>
              </a:rPr>
              <a:t> </a:t>
            </a:r>
            <a:r>
              <a:rPr lang="ru-RU" sz="2000" spc="70" dirty="0"/>
              <a:t>перспективы в сфере </a:t>
            </a:r>
            <a:r>
              <a:rPr lang="en-US" sz="2000" spc="70" dirty="0"/>
              <a:t>it-</a:t>
            </a:r>
            <a:r>
              <a:rPr lang="ru-RU" sz="2000" spc="70" dirty="0"/>
              <a:t>технологии</a:t>
            </a:r>
            <a:endParaRPr sz="2000" spc="7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BC0A3-5462-A4D8-9780-C735B5BEA3D5}"/>
              </a:ext>
            </a:extLst>
          </p:cNvPr>
          <p:cNvSpPr txBox="1"/>
          <p:nvPr/>
        </p:nvSpPr>
        <p:spPr>
          <a:xfrm>
            <a:off x="228600" y="994334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spc="80" dirty="0">
                <a:solidFill>
                  <a:srgbClr val="FFFFFF"/>
                </a:solidFill>
                <a:latin typeface="Tahoma"/>
                <a:ea typeface="+mj-ea"/>
                <a:cs typeface="Tahoma"/>
              </a:rPr>
              <a:t>Инновационных технологиях оказывают значительное влияние на нашу повседневную жизнь.</a:t>
            </a:r>
          </a:p>
          <a:p>
            <a:endParaRPr lang="ru-RU" b="1" spc="80" dirty="0">
              <a:solidFill>
                <a:srgbClr val="FFFFFF"/>
              </a:solidFill>
              <a:latin typeface="Tahoma"/>
              <a:ea typeface="+mj-ea"/>
              <a:cs typeface="Tahoma"/>
            </a:endParaRPr>
          </a:p>
          <a:p>
            <a:r>
              <a:rPr lang="ru-RU" b="1" spc="80" dirty="0">
                <a:solidFill>
                  <a:srgbClr val="FFFFFF"/>
                </a:solidFill>
                <a:latin typeface="Tahoma"/>
                <a:ea typeface="+mj-ea"/>
                <a:cs typeface="Tahoma"/>
              </a:rPr>
              <a:t>Мы рассмотрим три ключевые темы: разработку робототехники и ее воздействие на жизнь человека, применение блокчейн технологии в различных отраслях и роль электромобилей в сокращении выбросов углекислого газа. </a:t>
            </a:r>
          </a:p>
          <a:p>
            <a:endParaRPr lang="ru-RU" b="1" spc="80" dirty="0">
              <a:solidFill>
                <a:srgbClr val="FFFFFF"/>
              </a:solidFill>
              <a:latin typeface="Tahoma"/>
              <a:ea typeface="+mj-ea"/>
              <a:cs typeface="Tahoma"/>
            </a:endParaRPr>
          </a:p>
          <a:p>
            <a:r>
              <a:rPr lang="ru-RU" b="1" spc="80" dirty="0">
                <a:solidFill>
                  <a:srgbClr val="FFFFFF"/>
                </a:solidFill>
                <a:latin typeface="Tahoma"/>
                <a:ea typeface="+mj-ea"/>
                <a:cs typeface="Tahoma"/>
              </a:rPr>
              <a:t>Давайте разберемся, как эти инновации помогают нам создавать более эффективные и экологически чистые решения для будущего.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33400" y="1123950"/>
            <a:ext cx="4395216" cy="26227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dirty="0">
                <a:solidFill>
                  <a:schemeClr val="bg1"/>
                </a:solidFill>
                <a:latin typeface="Tahoma"/>
                <a:cs typeface="Tahoma"/>
              </a:rPr>
              <a:t>это наука о создании и программировании роботов, которые способны выполнять различные задачи без участия человека. Это позволяет улучшить производительность, повысить качество продукции, снизить затраты и повысить безопасность труда.</a:t>
            </a:r>
          </a:p>
          <a:p>
            <a:pPr marL="12700" marR="5080">
              <a:lnSpc>
                <a:spcPct val="105000"/>
              </a:lnSpc>
              <a:spcBef>
                <a:spcPts val="1210"/>
              </a:spcBef>
            </a:pPr>
            <a:r>
              <a:rPr lang="ru-RU" sz="1100" spc="8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Слово</a:t>
            </a:r>
            <a:r>
              <a:rPr lang="ru-RU" sz="1100" spc="-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ru-RU" sz="1100" spc="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«робот»</a:t>
            </a:r>
            <a:r>
              <a:rPr lang="ru-RU" sz="1100" spc="-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ru-RU" sz="1100" spc="8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появилось</a:t>
            </a:r>
            <a:r>
              <a:rPr lang="ru-RU" sz="1100" spc="-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ru-RU" sz="1100" spc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еще</a:t>
            </a:r>
            <a:r>
              <a:rPr lang="ru-RU" sz="1100" spc="-5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ru-RU" sz="1100" spc="9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до</a:t>
            </a:r>
            <a:r>
              <a:rPr lang="ru-RU" sz="1100" spc="-5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ru-RU" sz="1100" spc="9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Второй</a:t>
            </a:r>
            <a:r>
              <a:rPr lang="ru-RU" sz="1100" spc="-2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ru-RU" sz="1100" spc="1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мировой</a:t>
            </a:r>
            <a:r>
              <a:rPr lang="ru-RU" sz="1100" spc="-4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ru-RU" sz="1100" spc="6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войны. </a:t>
            </a:r>
            <a:r>
              <a:rPr lang="ru-RU" sz="1100" spc="7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ru-RU" sz="1100" spc="7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Его</a:t>
            </a:r>
            <a:r>
              <a:rPr lang="ru-RU" sz="1100" spc="-3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ru-RU" sz="1100" spc="9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придумали</a:t>
            </a:r>
            <a:r>
              <a:rPr lang="ru-RU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ru-RU" sz="1100" spc="7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два</a:t>
            </a:r>
            <a:r>
              <a:rPr lang="ru-RU" sz="1100" spc="-3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ru-RU" sz="1100" spc="5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чеха</a:t>
            </a:r>
            <a:r>
              <a:rPr lang="ru-RU" sz="1100" spc="-4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ru-RU" sz="1100" spc="-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–</a:t>
            </a:r>
            <a:r>
              <a:rPr lang="ru-RU" sz="1100" spc="-4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ru-RU" sz="1100" spc="7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братья</a:t>
            </a:r>
            <a:r>
              <a:rPr lang="ru-RU" sz="1100" spc="-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ru-RU" sz="1100" spc="8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Карел</a:t>
            </a:r>
            <a:r>
              <a:rPr lang="ru-RU" sz="1100" spc="-3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ru-RU" sz="1100" spc="4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(писатель)</a:t>
            </a:r>
            <a:r>
              <a:rPr lang="ru-RU" sz="1100" spc="-1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ru-RU" sz="1100" spc="12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и</a:t>
            </a:r>
            <a:r>
              <a:rPr lang="ru-RU" sz="1100" spc="-5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ru-RU" sz="1100" spc="8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Йозеф </a:t>
            </a:r>
            <a:r>
              <a:rPr lang="ru-RU" sz="1100" spc="-29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ru-RU" sz="1100" spc="5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(художник)</a:t>
            </a:r>
            <a:r>
              <a:rPr lang="ru-RU" sz="1100" spc="-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 </a:t>
            </a:r>
            <a:r>
              <a:rPr lang="ru-RU" sz="1100" spc="6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cs typeface="Tahoma"/>
              </a:rPr>
              <a:t>Чапеки.</a:t>
            </a:r>
            <a:endParaRPr lang="ru-RU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57800" y="937895"/>
            <a:ext cx="3615054" cy="3267710"/>
            <a:chOff x="5236464" y="1263269"/>
            <a:chExt cx="3615054" cy="3267710"/>
          </a:xfrm>
        </p:grpSpPr>
        <p:sp>
          <p:nvSpPr>
            <p:cNvPr id="6" name="object 6"/>
            <p:cNvSpPr/>
            <p:nvPr/>
          </p:nvSpPr>
          <p:spPr>
            <a:xfrm>
              <a:off x="5291328" y="1266444"/>
              <a:ext cx="3557270" cy="3199130"/>
            </a:xfrm>
            <a:custGeom>
              <a:avLst/>
              <a:gdLst/>
              <a:ahLst/>
              <a:cxnLst/>
              <a:rect l="l" t="t" r="r" b="b"/>
              <a:pathLst>
                <a:path w="3557270" h="3199129">
                  <a:moveTo>
                    <a:pt x="0" y="533145"/>
                  </a:moveTo>
                  <a:lnTo>
                    <a:pt x="2179" y="484628"/>
                  </a:lnTo>
                  <a:lnTo>
                    <a:pt x="8591" y="437328"/>
                  </a:lnTo>
                  <a:lnTo>
                    <a:pt x="19048" y="391436"/>
                  </a:lnTo>
                  <a:lnTo>
                    <a:pt x="33362" y="347139"/>
                  </a:lnTo>
                  <a:lnTo>
                    <a:pt x="51343" y="304625"/>
                  </a:lnTo>
                  <a:lnTo>
                    <a:pt x="72803" y="264084"/>
                  </a:lnTo>
                  <a:lnTo>
                    <a:pt x="97555" y="225704"/>
                  </a:lnTo>
                  <a:lnTo>
                    <a:pt x="125409" y="189672"/>
                  </a:lnTo>
                  <a:lnTo>
                    <a:pt x="156178" y="156178"/>
                  </a:lnTo>
                  <a:lnTo>
                    <a:pt x="189672" y="125409"/>
                  </a:lnTo>
                  <a:lnTo>
                    <a:pt x="225704" y="97555"/>
                  </a:lnTo>
                  <a:lnTo>
                    <a:pt x="264084" y="72803"/>
                  </a:lnTo>
                  <a:lnTo>
                    <a:pt x="304625" y="51343"/>
                  </a:lnTo>
                  <a:lnTo>
                    <a:pt x="347139" y="33362"/>
                  </a:lnTo>
                  <a:lnTo>
                    <a:pt x="391436" y="19048"/>
                  </a:lnTo>
                  <a:lnTo>
                    <a:pt x="437328" y="8591"/>
                  </a:lnTo>
                  <a:lnTo>
                    <a:pt x="484628" y="2179"/>
                  </a:lnTo>
                  <a:lnTo>
                    <a:pt x="533146" y="0"/>
                  </a:lnTo>
                  <a:lnTo>
                    <a:pt x="3023870" y="0"/>
                  </a:lnTo>
                  <a:lnTo>
                    <a:pt x="3072387" y="2179"/>
                  </a:lnTo>
                  <a:lnTo>
                    <a:pt x="3119687" y="8591"/>
                  </a:lnTo>
                  <a:lnTo>
                    <a:pt x="3165579" y="19048"/>
                  </a:lnTo>
                  <a:lnTo>
                    <a:pt x="3209876" y="33362"/>
                  </a:lnTo>
                  <a:lnTo>
                    <a:pt x="3252390" y="51343"/>
                  </a:lnTo>
                  <a:lnTo>
                    <a:pt x="3292931" y="72803"/>
                  </a:lnTo>
                  <a:lnTo>
                    <a:pt x="3331311" y="97555"/>
                  </a:lnTo>
                  <a:lnTo>
                    <a:pt x="3367343" y="125409"/>
                  </a:lnTo>
                  <a:lnTo>
                    <a:pt x="3400837" y="156178"/>
                  </a:lnTo>
                  <a:lnTo>
                    <a:pt x="3431606" y="189672"/>
                  </a:lnTo>
                  <a:lnTo>
                    <a:pt x="3459460" y="225704"/>
                  </a:lnTo>
                  <a:lnTo>
                    <a:pt x="3484212" y="264084"/>
                  </a:lnTo>
                  <a:lnTo>
                    <a:pt x="3505672" y="304625"/>
                  </a:lnTo>
                  <a:lnTo>
                    <a:pt x="3523653" y="347139"/>
                  </a:lnTo>
                  <a:lnTo>
                    <a:pt x="3537967" y="391436"/>
                  </a:lnTo>
                  <a:lnTo>
                    <a:pt x="3548424" y="437328"/>
                  </a:lnTo>
                  <a:lnTo>
                    <a:pt x="3554836" y="484628"/>
                  </a:lnTo>
                  <a:lnTo>
                    <a:pt x="3557016" y="533145"/>
                  </a:lnTo>
                  <a:lnTo>
                    <a:pt x="3557016" y="2665717"/>
                  </a:lnTo>
                  <a:lnTo>
                    <a:pt x="3554836" y="2714246"/>
                  </a:lnTo>
                  <a:lnTo>
                    <a:pt x="3548424" y="2761555"/>
                  </a:lnTo>
                  <a:lnTo>
                    <a:pt x="3537967" y="2807454"/>
                  </a:lnTo>
                  <a:lnTo>
                    <a:pt x="3523653" y="2851756"/>
                  </a:lnTo>
                  <a:lnTo>
                    <a:pt x="3505672" y="2894272"/>
                  </a:lnTo>
                  <a:lnTo>
                    <a:pt x="3484212" y="2934815"/>
                  </a:lnTo>
                  <a:lnTo>
                    <a:pt x="3459460" y="2973196"/>
                  </a:lnTo>
                  <a:lnTo>
                    <a:pt x="3431606" y="3009227"/>
                  </a:lnTo>
                  <a:lnTo>
                    <a:pt x="3400837" y="3042719"/>
                  </a:lnTo>
                  <a:lnTo>
                    <a:pt x="3367343" y="3073485"/>
                  </a:lnTo>
                  <a:lnTo>
                    <a:pt x="3331311" y="3101337"/>
                  </a:lnTo>
                  <a:lnTo>
                    <a:pt x="3292931" y="3126085"/>
                  </a:lnTo>
                  <a:lnTo>
                    <a:pt x="3252390" y="3147543"/>
                  </a:lnTo>
                  <a:lnTo>
                    <a:pt x="3209876" y="3165521"/>
                  </a:lnTo>
                  <a:lnTo>
                    <a:pt x="3165579" y="3179831"/>
                  </a:lnTo>
                  <a:lnTo>
                    <a:pt x="3119687" y="3190286"/>
                  </a:lnTo>
                  <a:lnTo>
                    <a:pt x="3072387" y="3196697"/>
                  </a:lnTo>
                  <a:lnTo>
                    <a:pt x="3023870" y="3198875"/>
                  </a:lnTo>
                  <a:lnTo>
                    <a:pt x="533146" y="3198875"/>
                  </a:lnTo>
                  <a:lnTo>
                    <a:pt x="484628" y="3196697"/>
                  </a:lnTo>
                  <a:lnTo>
                    <a:pt x="437328" y="3190286"/>
                  </a:lnTo>
                  <a:lnTo>
                    <a:pt x="391436" y="3179831"/>
                  </a:lnTo>
                  <a:lnTo>
                    <a:pt x="347139" y="3165521"/>
                  </a:lnTo>
                  <a:lnTo>
                    <a:pt x="304625" y="3147543"/>
                  </a:lnTo>
                  <a:lnTo>
                    <a:pt x="264084" y="3126085"/>
                  </a:lnTo>
                  <a:lnTo>
                    <a:pt x="225704" y="3101337"/>
                  </a:lnTo>
                  <a:lnTo>
                    <a:pt x="189672" y="3073485"/>
                  </a:lnTo>
                  <a:lnTo>
                    <a:pt x="156178" y="3042719"/>
                  </a:lnTo>
                  <a:lnTo>
                    <a:pt x="125409" y="3009227"/>
                  </a:lnTo>
                  <a:lnTo>
                    <a:pt x="97555" y="2973196"/>
                  </a:lnTo>
                  <a:lnTo>
                    <a:pt x="72803" y="2934815"/>
                  </a:lnTo>
                  <a:lnTo>
                    <a:pt x="51343" y="2894272"/>
                  </a:lnTo>
                  <a:lnTo>
                    <a:pt x="33362" y="2851756"/>
                  </a:lnTo>
                  <a:lnTo>
                    <a:pt x="19048" y="2807454"/>
                  </a:lnTo>
                  <a:lnTo>
                    <a:pt x="8591" y="2761555"/>
                  </a:lnTo>
                  <a:lnTo>
                    <a:pt x="2179" y="2714246"/>
                  </a:lnTo>
                  <a:lnTo>
                    <a:pt x="0" y="2665717"/>
                  </a:lnTo>
                  <a:lnTo>
                    <a:pt x="0" y="533145"/>
                  </a:lnTo>
                  <a:close/>
                </a:path>
              </a:pathLst>
            </a:custGeom>
            <a:ln w="6349">
              <a:solidFill>
                <a:srgbClr val="38D3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6464" y="1331976"/>
              <a:ext cx="3557016" cy="3198876"/>
            </a:xfrm>
            <a:prstGeom prst="rect">
              <a:avLst/>
            </a:prstGeom>
          </p:spPr>
        </p:pic>
      </p:grp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3C40FE0E-97D9-1A01-8B75-C8870918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87181"/>
            <a:ext cx="2390750" cy="307777"/>
          </a:xfrm>
        </p:spPr>
        <p:txBody>
          <a:bodyPr/>
          <a:lstStyle/>
          <a:p>
            <a:r>
              <a:rPr lang="ru-RU" sz="2000" kern="1200" spc="70" dirty="0"/>
              <a:t>Робототехника</a:t>
            </a:r>
            <a:endParaRPr lang="ru-RU" kern="1200" spc="7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6">
            <a:extLst>
              <a:ext uri="{FF2B5EF4-FFF2-40B4-BE49-F238E27FC236}">
                <a16:creationId xmlns:a16="http://schemas.microsoft.com/office/drawing/2014/main" id="{478BB5D1-9B51-EE63-A69C-67599253047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7066" y="709725"/>
            <a:ext cx="4901184" cy="4430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092C6-DAFB-4AEC-9EAE-9B105B417678}"/>
              </a:ext>
            </a:extLst>
          </p:cNvPr>
          <p:cNvSpPr txBox="1"/>
          <p:nvPr/>
        </p:nvSpPr>
        <p:spPr>
          <a:xfrm>
            <a:off x="271080" y="209550"/>
            <a:ext cx="481965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spc="80" dirty="0">
                <a:solidFill>
                  <a:srgbClr val="FFFFFF"/>
                </a:solidFill>
                <a:latin typeface="Tahoma"/>
                <a:ea typeface="+mj-ea"/>
                <a:cs typeface="Tahoma"/>
              </a:rPr>
              <a:t>Одним из основных применений робототехники в промышленности является автоматизация производственных процессов. Роботы заменяют рутинные и опасные работы, увеличивая производительность и качество выпускаемой продукции. Они могут быть задействованы в сборке, погрузке и выгрузке, зачистке поверхностей и других задачах.</a:t>
            </a:r>
          </a:p>
          <a:p>
            <a:endParaRPr lang="ru-RU"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Кроме того, развитие робототехники способствует созданию новых рабочих мест, связанных с разработкой, производством и обслуживанием роботов. Это способствует развитию экономики и повышению уровня жизни населения. разработка робототехники оказывает значительное влияние на промышленность, повышая эффективность производства, улучшая условия труда и способствуя росту экономики.</a:t>
            </a:r>
          </a:p>
          <a:p>
            <a:endParaRPr lang="ru-RU" sz="1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A59B7B-ADFC-F3C7-4A38-96C9DE20A6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11450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82231" l="7404" r="90000">
                        <a14:foregroundMark x1="39712" y1="51615" x2="48750" y2="50846"/>
                        <a14:foregroundMark x1="84327" y1="11923" x2="73750" y2="14231"/>
                        <a14:foregroundMark x1="74038" y1="15000" x2="69231" y2="19154"/>
                        <a14:foregroundMark x1="76154" y1="15308" x2="67212" y2="21615"/>
                        <a14:foregroundMark x1="88173" y1="14077" x2="81346" y2="10077"/>
                        <a14:foregroundMark x1="77115" y1="12692" x2="74904" y2="12308"/>
                        <a14:backgroundMark x1="73269" y1="16538" x2="74712" y2="15154"/>
                        <a14:backgroundMark x1="70192" y1="19538" x2="77115" y2="10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407" y="38457"/>
            <a:ext cx="4114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61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50" y="203403"/>
            <a:ext cx="56730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Можно</a:t>
            </a:r>
            <a:r>
              <a:rPr spc="-15" dirty="0"/>
              <a:t> </a:t>
            </a:r>
            <a:r>
              <a:rPr spc="45" dirty="0"/>
              <a:t>ли</a:t>
            </a:r>
            <a:r>
              <a:rPr spc="-35" dirty="0"/>
              <a:t> </a:t>
            </a:r>
            <a:r>
              <a:rPr spc="20" dirty="0"/>
              <a:t>отказаться</a:t>
            </a:r>
            <a:r>
              <a:rPr spc="-15" dirty="0"/>
              <a:t> </a:t>
            </a:r>
            <a:r>
              <a:rPr spc="20" dirty="0"/>
              <a:t>от</a:t>
            </a:r>
            <a:r>
              <a:rPr spc="-25" dirty="0"/>
              <a:t> </a:t>
            </a:r>
            <a:r>
              <a:rPr spc="40" dirty="0"/>
              <a:t>человеческого</a:t>
            </a:r>
            <a:r>
              <a:rPr spc="-50" dirty="0"/>
              <a:t> </a:t>
            </a:r>
            <a:r>
              <a:rPr spc="35" dirty="0"/>
              <a:t>труда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90" dirty="0"/>
              <a:t>и</a:t>
            </a:r>
            <a:r>
              <a:rPr spc="-20" dirty="0"/>
              <a:t> </a:t>
            </a:r>
            <a:r>
              <a:rPr spc="55" dirty="0"/>
              <a:t>целиком</a:t>
            </a:r>
            <a:r>
              <a:rPr spc="-35" dirty="0"/>
              <a:t> </a:t>
            </a:r>
            <a:r>
              <a:rPr spc="45" dirty="0"/>
              <a:t>роботизировать</a:t>
            </a:r>
            <a:r>
              <a:rPr spc="-25" dirty="0"/>
              <a:t> </a:t>
            </a:r>
            <a:r>
              <a:rPr spc="60" dirty="0"/>
              <a:t>предприятие?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8650" y="1510664"/>
            <a:ext cx="30416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60" dirty="0">
                <a:solidFill>
                  <a:srgbClr val="FFFFFF"/>
                </a:solidFill>
                <a:latin typeface="Trebuchet MS"/>
                <a:cs typeface="Trebuchet MS"/>
              </a:rPr>
              <a:t>Основ</a:t>
            </a:r>
            <a:r>
              <a:rPr sz="1400" spc="150" dirty="0">
                <a:solidFill>
                  <a:srgbClr val="FFFFFF"/>
                </a:solidFill>
                <a:latin typeface="Trebuchet MS"/>
                <a:cs typeface="Trebuchet MS"/>
              </a:rPr>
              <a:t>ные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Trebuchet MS"/>
                <a:cs typeface="Trebuchet MS"/>
              </a:rPr>
              <a:t>з</a:t>
            </a:r>
            <a:r>
              <a:rPr sz="1400" spc="114" dirty="0">
                <a:solidFill>
                  <a:srgbClr val="FFFFFF"/>
                </a:solidFill>
                <a:latin typeface="Trebuchet MS"/>
                <a:cs typeface="Trebuchet MS"/>
              </a:rPr>
              <a:t>ад</a:t>
            </a:r>
            <a:r>
              <a:rPr sz="1400" spc="130" dirty="0">
                <a:solidFill>
                  <a:srgbClr val="FFFFFF"/>
                </a:solidFill>
                <a:latin typeface="Trebuchet MS"/>
                <a:cs typeface="Trebuchet MS"/>
              </a:rPr>
              <a:t>ачи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185" dirty="0">
                <a:solidFill>
                  <a:srgbClr val="FFFFFF"/>
                </a:solidFill>
                <a:latin typeface="Trebuchet MS"/>
                <a:cs typeface="Trebuchet MS"/>
              </a:rPr>
              <a:t>р</a:t>
            </a:r>
            <a:r>
              <a:rPr sz="1400" spc="150" dirty="0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sz="1400" spc="145" dirty="0">
                <a:solidFill>
                  <a:srgbClr val="FFFFFF"/>
                </a:solidFill>
                <a:latin typeface="Trebuchet MS"/>
                <a:cs typeface="Trebuchet MS"/>
              </a:rPr>
              <a:t>б</a:t>
            </a:r>
            <a:r>
              <a:rPr sz="1400" spc="125" dirty="0">
                <a:solidFill>
                  <a:srgbClr val="FFFFFF"/>
                </a:solidFill>
                <a:latin typeface="Trebuchet MS"/>
                <a:cs typeface="Trebuchet MS"/>
              </a:rPr>
              <a:t>отиз</a:t>
            </a:r>
            <a:r>
              <a:rPr sz="1400" spc="150" dirty="0">
                <a:solidFill>
                  <a:srgbClr val="FFFFFF"/>
                </a:solidFill>
                <a:latin typeface="Trebuchet MS"/>
                <a:cs typeface="Trebuchet MS"/>
              </a:rPr>
              <a:t>ац</a:t>
            </a:r>
            <a:r>
              <a:rPr sz="1400" spc="170" dirty="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sz="1400" spc="165" dirty="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sz="1400" spc="-20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1610" y="2364485"/>
            <a:ext cx="1118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95" dirty="0">
                <a:solidFill>
                  <a:srgbClr val="FFFFFF"/>
                </a:solidFill>
                <a:latin typeface="Tahoma"/>
                <a:cs typeface="Tahoma"/>
              </a:rPr>
              <a:t>безопасность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1610" y="3195573"/>
            <a:ext cx="1726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85" dirty="0">
                <a:solidFill>
                  <a:srgbClr val="FFFFFF"/>
                </a:solidFill>
                <a:latin typeface="Tahoma"/>
                <a:cs typeface="Tahoma"/>
              </a:rPr>
              <a:t>ув</a:t>
            </a:r>
            <a:r>
              <a:rPr sz="1200" spc="100" dirty="0">
                <a:solidFill>
                  <a:srgbClr val="FFFFFF"/>
                </a:solidFill>
                <a:latin typeface="Tahoma"/>
                <a:cs typeface="Tahoma"/>
              </a:rPr>
              <a:t>елич</a:t>
            </a:r>
            <a:r>
              <a:rPr sz="1200" spc="114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200" spc="130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1200" spc="125" dirty="0">
                <a:solidFill>
                  <a:srgbClr val="FFFFFF"/>
                </a:solidFill>
                <a:latin typeface="Tahoma"/>
                <a:cs typeface="Tahoma"/>
              </a:rPr>
              <a:t>ие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Tahoma"/>
                <a:cs typeface="Tahoma"/>
              </a:rPr>
              <a:t>ка</a:t>
            </a:r>
            <a:r>
              <a:rPr sz="1200" spc="85" dirty="0">
                <a:solidFill>
                  <a:srgbClr val="FFFFFF"/>
                </a:solidFill>
                <a:latin typeface="Tahoma"/>
                <a:cs typeface="Tahoma"/>
              </a:rPr>
              <a:t>че</a:t>
            </a:r>
            <a:r>
              <a:rPr sz="1200" spc="114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1200" spc="55" dirty="0">
                <a:solidFill>
                  <a:srgbClr val="FFFFFF"/>
                </a:solidFill>
                <a:latin typeface="Tahoma"/>
                <a:cs typeface="Tahoma"/>
              </a:rPr>
              <a:t>тва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1610" y="4074972"/>
            <a:ext cx="26231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85" dirty="0">
                <a:solidFill>
                  <a:srgbClr val="FFFFFF"/>
                </a:solidFill>
                <a:latin typeface="Tahoma"/>
                <a:cs typeface="Tahoma"/>
              </a:rPr>
              <a:t>ув</a:t>
            </a:r>
            <a:r>
              <a:rPr sz="1200" spc="100" dirty="0">
                <a:solidFill>
                  <a:srgbClr val="FFFFFF"/>
                </a:solidFill>
                <a:latin typeface="Tahoma"/>
                <a:cs typeface="Tahoma"/>
              </a:rPr>
              <a:t>елич</a:t>
            </a:r>
            <a:r>
              <a:rPr sz="1200" spc="114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200" spc="130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1200" spc="125" dirty="0">
                <a:solidFill>
                  <a:srgbClr val="FFFFFF"/>
                </a:solidFill>
                <a:latin typeface="Tahoma"/>
                <a:cs typeface="Tahoma"/>
              </a:rPr>
              <a:t>ие</a:t>
            </a:r>
            <a:r>
              <a:rPr sz="12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FFFFFF"/>
                </a:solidFill>
                <a:latin typeface="Tahoma"/>
                <a:cs typeface="Tahoma"/>
              </a:rPr>
              <a:t>п</a:t>
            </a:r>
            <a:r>
              <a:rPr sz="1200" spc="155" dirty="0">
                <a:solidFill>
                  <a:srgbClr val="FFFFFF"/>
                </a:solidFill>
                <a:latin typeface="Tahoma"/>
                <a:cs typeface="Tahoma"/>
              </a:rPr>
              <a:t>р</a:t>
            </a:r>
            <a:r>
              <a:rPr sz="1200" spc="110" dirty="0">
                <a:solidFill>
                  <a:srgbClr val="FFFFFF"/>
                </a:solidFill>
                <a:latin typeface="Tahoma"/>
                <a:cs typeface="Tahoma"/>
              </a:rPr>
              <a:t>изво</a:t>
            </a:r>
            <a:r>
              <a:rPr sz="1200" spc="90" dirty="0">
                <a:solidFill>
                  <a:srgbClr val="FFFFFF"/>
                </a:solidFill>
                <a:latin typeface="Tahoma"/>
                <a:cs typeface="Tahoma"/>
              </a:rPr>
              <a:t>дител</a:t>
            </a:r>
            <a:r>
              <a:rPr sz="1200" spc="75" dirty="0">
                <a:solidFill>
                  <a:srgbClr val="FFFFFF"/>
                </a:solidFill>
                <a:latin typeface="Tahoma"/>
                <a:cs typeface="Tahoma"/>
              </a:rPr>
              <a:t>ь</a:t>
            </a:r>
            <a:r>
              <a:rPr sz="1200" spc="130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1200" spc="110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200" spc="114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1200" spc="75" dirty="0">
                <a:solidFill>
                  <a:srgbClr val="FFFFFF"/>
                </a:solidFill>
                <a:latin typeface="Tahoma"/>
                <a:cs typeface="Tahoma"/>
              </a:rPr>
              <a:t>ти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59679" y="1487424"/>
            <a:ext cx="3712845" cy="1268296"/>
          </a:xfrm>
          <a:prstGeom prst="rect">
            <a:avLst/>
          </a:prstGeom>
          <a:solidFill>
            <a:srgbClr val="000000"/>
          </a:solidFill>
          <a:ln w="9525">
            <a:solidFill>
              <a:srgbClr val="FF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517525" indent="-172720">
              <a:lnSpc>
                <a:spcPct val="100000"/>
              </a:lnSpc>
              <a:buFont typeface="Courier New"/>
              <a:buChar char="o"/>
              <a:tabLst>
                <a:tab pos="518159" algn="l"/>
              </a:tabLst>
            </a:pPr>
            <a:r>
              <a:rPr sz="1100" spc="100" dirty="0" err="1">
                <a:solidFill>
                  <a:srgbClr val="FFFFFF"/>
                </a:solidFill>
                <a:latin typeface="Tahoma"/>
                <a:cs typeface="Tahoma"/>
              </a:rPr>
              <a:t>Хайп</a:t>
            </a:r>
            <a:r>
              <a:rPr lang="ru-RU" sz="1100" spc="100" dirty="0" err="1">
                <a:solidFill>
                  <a:srgbClr val="FFFFFF"/>
                </a:solidFill>
                <a:latin typeface="Tahoma"/>
                <a:cs typeface="Tahoma"/>
              </a:rPr>
              <a:t>ули</a:t>
            </a:r>
            <a:endParaRPr sz="1100" dirty="0">
              <a:latin typeface="Tahoma"/>
              <a:cs typeface="Tahoma"/>
            </a:endParaRPr>
          </a:p>
          <a:p>
            <a:pPr marL="517525" indent="-172720">
              <a:lnSpc>
                <a:spcPct val="100000"/>
              </a:lnSpc>
              <a:spcBef>
                <a:spcPts val="994"/>
              </a:spcBef>
              <a:buFont typeface="Courier New"/>
              <a:buChar char="o"/>
              <a:tabLst>
                <a:tab pos="518159" algn="l"/>
              </a:tabLst>
            </a:pPr>
            <a:r>
              <a:rPr sz="1100" spc="160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1100" spc="55" dirty="0">
                <a:solidFill>
                  <a:srgbClr val="FFFFFF"/>
                </a:solidFill>
                <a:latin typeface="Tahoma"/>
                <a:cs typeface="Tahoma"/>
              </a:rPr>
              <a:t>ет</a:t>
            </a:r>
            <a:r>
              <a:rPr sz="11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65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1100" spc="95" dirty="0">
                <a:solidFill>
                  <a:srgbClr val="FFFFFF"/>
                </a:solidFill>
                <a:latin typeface="Tahoma"/>
                <a:cs typeface="Tahoma"/>
              </a:rPr>
              <a:t>нал</a:t>
            </a:r>
            <a:r>
              <a:rPr sz="1100" spc="100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100" spc="65" dirty="0">
                <a:solidFill>
                  <a:srgbClr val="FFFFFF"/>
                </a:solidFill>
                <a:latin typeface="Tahoma"/>
                <a:cs typeface="Tahoma"/>
              </a:rPr>
              <a:t>г</a:t>
            </a:r>
            <a:r>
              <a:rPr sz="1100" spc="90" dirty="0">
                <a:solidFill>
                  <a:srgbClr val="FFFFFF"/>
                </a:solidFill>
                <a:latin typeface="Tahoma"/>
                <a:cs typeface="Tahoma"/>
              </a:rPr>
              <a:t>ов</a:t>
            </a:r>
            <a:endParaRPr sz="1100" dirty="0">
              <a:latin typeface="Tahoma"/>
              <a:cs typeface="Tahoma"/>
            </a:endParaRPr>
          </a:p>
          <a:p>
            <a:pPr marL="517525" indent="-172720">
              <a:lnSpc>
                <a:spcPct val="100000"/>
              </a:lnSpc>
              <a:spcBef>
                <a:spcPts val="994"/>
              </a:spcBef>
              <a:buFont typeface="Courier New"/>
              <a:buChar char="o"/>
              <a:tabLst>
                <a:tab pos="518159" algn="l"/>
              </a:tabLst>
            </a:pPr>
            <a:r>
              <a:rPr sz="1100" spc="160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1100" spc="100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1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120" dirty="0">
                <a:solidFill>
                  <a:srgbClr val="FFFFFF"/>
                </a:solidFill>
                <a:latin typeface="Tahoma"/>
                <a:cs typeface="Tahoma"/>
              </a:rPr>
              <a:t>ре</a:t>
            </a:r>
            <a:r>
              <a:rPr sz="1100" spc="165" dirty="0">
                <a:solidFill>
                  <a:srgbClr val="FFFFFF"/>
                </a:solidFill>
                <a:latin typeface="Tahoma"/>
                <a:cs typeface="Tahoma"/>
              </a:rPr>
              <a:t>ш</a:t>
            </a:r>
            <a:r>
              <a:rPr sz="1100" spc="65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1100" spc="55" dirty="0">
                <a:solidFill>
                  <a:srgbClr val="FFFFFF"/>
                </a:solidFill>
                <a:latin typeface="Tahoma"/>
                <a:cs typeface="Tahoma"/>
              </a:rPr>
              <a:t>ет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100" spc="110" dirty="0">
                <a:solidFill>
                  <a:srgbClr val="FFFFFF"/>
                </a:solidFill>
                <a:latin typeface="Tahoma"/>
                <a:cs typeface="Tahoma"/>
              </a:rPr>
              <a:t>сн</a:t>
            </a:r>
            <a:r>
              <a:rPr sz="1100" spc="120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100" spc="105" dirty="0">
                <a:solidFill>
                  <a:srgbClr val="FFFFFF"/>
                </a:solidFill>
                <a:latin typeface="Tahoma"/>
                <a:cs typeface="Tahoma"/>
              </a:rPr>
              <a:t>вные</a:t>
            </a:r>
            <a:r>
              <a:rPr sz="11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85" dirty="0">
                <a:solidFill>
                  <a:srgbClr val="FFFFFF"/>
                </a:solidFill>
                <a:latin typeface="Tahoma"/>
                <a:cs typeface="Tahoma"/>
              </a:rPr>
              <a:t>зад</a:t>
            </a:r>
            <a:r>
              <a:rPr sz="1100" spc="65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1100" spc="100" dirty="0">
                <a:solidFill>
                  <a:srgbClr val="FFFFFF"/>
                </a:solidFill>
                <a:latin typeface="Tahoma"/>
                <a:cs typeface="Tahoma"/>
              </a:rPr>
              <a:t>чи</a:t>
            </a:r>
            <a:endParaRPr sz="1100" dirty="0">
              <a:latin typeface="Tahoma"/>
              <a:cs typeface="Tahoma"/>
            </a:endParaRPr>
          </a:p>
          <a:p>
            <a:pPr marL="517525" indent="-172720">
              <a:lnSpc>
                <a:spcPct val="100000"/>
              </a:lnSpc>
              <a:spcBef>
                <a:spcPts val="1010"/>
              </a:spcBef>
              <a:buFont typeface="Courier New"/>
              <a:buChar char="o"/>
              <a:tabLst>
                <a:tab pos="518159" algn="l"/>
              </a:tabLst>
            </a:pPr>
            <a:r>
              <a:rPr sz="1100" spc="90" dirty="0">
                <a:solidFill>
                  <a:srgbClr val="FFFFFF"/>
                </a:solidFill>
                <a:latin typeface="Tahoma"/>
                <a:cs typeface="Tahoma"/>
              </a:rPr>
              <a:t>Хо</a:t>
            </a:r>
            <a:r>
              <a:rPr sz="1100" spc="75" dirty="0">
                <a:solidFill>
                  <a:srgbClr val="FFFFFF"/>
                </a:solidFill>
                <a:latin typeface="Tahoma"/>
                <a:cs typeface="Tahoma"/>
              </a:rPr>
              <a:t>чется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Tahoma"/>
                <a:cs typeface="Tahoma"/>
              </a:rPr>
              <a:t>сделат</a:t>
            </a:r>
            <a:r>
              <a:rPr sz="1100" spc="70" dirty="0">
                <a:solidFill>
                  <a:srgbClr val="FFFFFF"/>
                </a:solidFill>
                <a:latin typeface="Tahoma"/>
                <a:cs typeface="Tahoma"/>
              </a:rPr>
              <a:t>ь</a:t>
            </a:r>
            <a:r>
              <a:rPr sz="11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105" dirty="0">
                <a:solidFill>
                  <a:srgbClr val="FFFFFF"/>
                </a:solidFill>
                <a:latin typeface="Tahoma"/>
                <a:cs typeface="Tahoma"/>
              </a:rPr>
              <a:t>всё</a:t>
            </a:r>
            <a:r>
              <a:rPr sz="11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114" dirty="0">
                <a:solidFill>
                  <a:srgbClr val="FFFFFF"/>
                </a:solidFill>
                <a:latin typeface="Tahoma"/>
                <a:cs typeface="Tahoma"/>
              </a:rPr>
              <a:t>сам</a:t>
            </a:r>
            <a:r>
              <a:rPr sz="1100" spc="105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100" spc="120" dirty="0">
                <a:solidFill>
                  <a:srgbClr val="FFFFFF"/>
                </a:solidFill>
                <a:latin typeface="Tahoma"/>
                <a:cs typeface="Tahoma"/>
              </a:rPr>
              <a:t>му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59679" y="3134867"/>
            <a:ext cx="3712845" cy="1355090"/>
          </a:xfrm>
          <a:prstGeom prst="rect">
            <a:avLst/>
          </a:prstGeom>
          <a:solidFill>
            <a:srgbClr val="000000"/>
          </a:solidFill>
          <a:ln w="9525">
            <a:solidFill>
              <a:srgbClr val="38D32F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Times New Roman"/>
              <a:cs typeface="Times New Roman"/>
            </a:endParaRPr>
          </a:p>
          <a:p>
            <a:pPr marL="517525" indent="-172720">
              <a:lnSpc>
                <a:spcPct val="100000"/>
              </a:lnSpc>
              <a:buFont typeface="Courier New"/>
              <a:buChar char="o"/>
              <a:tabLst>
                <a:tab pos="518159" algn="l"/>
              </a:tabLst>
            </a:pPr>
            <a:r>
              <a:rPr sz="1100" spc="110" dirty="0">
                <a:solidFill>
                  <a:srgbClr val="FFFFFF"/>
                </a:solidFill>
                <a:latin typeface="Tahoma"/>
                <a:cs typeface="Tahoma"/>
              </a:rPr>
              <a:t>Ес</a:t>
            </a:r>
            <a:r>
              <a:rPr sz="1100" spc="5" dirty="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sz="1100" spc="70" dirty="0">
                <a:solidFill>
                  <a:srgbClr val="FFFFFF"/>
                </a:solidFill>
                <a:latin typeface="Tahoma"/>
                <a:cs typeface="Tahoma"/>
              </a:rPr>
              <a:t>ь</a:t>
            </a:r>
            <a:r>
              <a:rPr sz="11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125" dirty="0">
                <a:solidFill>
                  <a:srgbClr val="FFFFFF"/>
                </a:solidFill>
                <a:latin typeface="Tahoma"/>
                <a:cs typeface="Tahoma"/>
              </a:rPr>
              <a:t>сери</a:t>
            </a:r>
            <a:r>
              <a:rPr sz="1100" spc="130" dirty="0">
                <a:solidFill>
                  <a:srgbClr val="FFFFFF"/>
                </a:solidFill>
                <a:latin typeface="Tahoma"/>
                <a:cs typeface="Tahoma"/>
              </a:rPr>
              <a:t>й</a:t>
            </a:r>
            <a:r>
              <a:rPr sz="1100" spc="90" dirty="0">
                <a:solidFill>
                  <a:srgbClr val="FFFFFF"/>
                </a:solidFill>
                <a:latin typeface="Tahoma"/>
                <a:cs typeface="Tahoma"/>
              </a:rPr>
              <a:t>нос</a:t>
            </a:r>
            <a:r>
              <a:rPr sz="1100" spc="85" dirty="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sz="1100" spc="70" dirty="0">
                <a:solidFill>
                  <a:srgbClr val="FFFFFF"/>
                </a:solidFill>
                <a:latin typeface="Tahoma"/>
                <a:cs typeface="Tahoma"/>
              </a:rPr>
              <a:t>ь</a:t>
            </a:r>
            <a:endParaRPr sz="1100">
              <a:latin typeface="Tahoma"/>
              <a:cs typeface="Tahoma"/>
            </a:endParaRPr>
          </a:p>
          <a:p>
            <a:pPr marL="517525" marR="504190" indent="-172720">
              <a:lnSpc>
                <a:spcPct val="100000"/>
              </a:lnSpc>
              <a:spcBef>
                <a:spcPts val="1000"/>
              </a:spcBef>
              <a:buFont typeface="Courier New"/>
              <a:buChar char="o"/>
              <a:tabLst>
                <a:tab pos="518159" algn="l"/>
              </a:tabLst>
            </a:pPr>
            <a:r>
              <a:rPr sz="1100" spc="110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100" spc="60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1100" spc="65" dirty="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sz="1100" spc="70" dirty="0">
                <a:solidFill>
                  <a:srgbClr val="FFFFFF"/>
                </a:solidFill>
                <a:latin typeface="Tahoma"/>
                <a:cs typeface="Tahoma"/>
              </a:rPr>
              <a:t>ь</a:t>
            </a:r>
            <a:r>
              <a:rPr sz="11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110" dirty="0">
                <a:solidFill>
                  <a:srgbClr val="FFFFFF"/>
                </a:solidFill>
                <a:latin typeface="Tahoma"/>
                <a:cs typeface="Tahoma"/>
              </a:rPr>
              <a:t>по</a:t>
            </a:r>
            <a:r>
              <a:rPr sz="1100" spc="130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1100" spc="125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100" spc="165" dirty="0">
                <a:solidFill>
                  <a:srgbClr val="FFFFFF"/>
                </a:solidFill>
                <a:latin typeface="Tahoma"/>
                <a:cs typeface="Tahoma"/>
              </a:rPr>
              <a:t>м</a:t>
            </a:r>
            <a:r>
              <a:rPr sz="1100" spc="65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1100" spc="130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1100" spc="125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е,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Tahoma"/>
                <a:cs typeface="Tahoma"/>
              </a:rPr>
              <a:t>к</a:t>
            </a:r>
            <a:r>
              <a:rPr sz="1100" spc="65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1100" spc="80" dirty="0">
                <a:solidFill>
                  <a:srgbClr val="FFFFFF"/>
                </a:solidFill>
                <a:latin typeface="Tahoma"/>
                <a:cs typeface="Tahoma"/>
              </a:rPr>
              <a:t>к</a:t>
            </a:r>
            <a:r>
              <a:rPr sz="1100" spc="130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100" spc="100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1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85" dirty="0">
                <a:solidFill>
                  <a:srgbClr val="FFFFFF"/>
                </a:solidFill>
                <a:latin typeface="Tahoma"/>
                <a:cs typeface="Tahoma"/>
              </a:rPr>
              <a:t>зад</a:t>
            </a:r>
            <a:r>
              <a:rPr sz="1100" spc="65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1100" spc="100" dirty="0">
                <a:solidFill>
                  <a:srgbClr val="FFFFFF"/>
                </a:solidFill>
                <a:latin typeface="Tahoma"/>
                <a:cs typeface="Tahoma"/>
              </a:rPr>
              <a:t>чи</a:t>
            </a:r>
            <a:r>
              <a:rPr sz="11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120" dirty="0">
                <a:solidFill>
                  <a:srgbClr val="FFFFFF"/>
                </a:solidFill>
                <a:latin typeface="Tahoma"/>
                <a:cs typeface="Tahoma"/>
              </a:rPr>
              <a:t>б</a:t>
            </a:r>
            <a:r>
              <a:rPr sz="1100" spc="60" dirty="0">
                <a:solidFill>
                  <a:srgbClr val="FFFFFF"/>
                </a:solidFill>
                <a:latin typeface="Tahoma"/>
                <a:cs typeface="Tahoma"/>
              </a:rPr>
              <a:t>удет  </a:t>
            </a:r>
            <a:r>
              <a:rPr sz="1100" spc="90" dirty="0">
                <a:solidFill>
                  <a:srgbClr val="FFFFFF"/>
                </a:solidFill>
                <a:latin typeface="Tahoma"/>
                <a:cs typeface="Tahoma"/>
              </a:rPr>
              <a:t>решать</a:t>
            </a:r>
            <a:r>
              <a:rPr sz="11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95" dirty="0">
                <a:solidFill>
                  <a:srgbClr val="FFFFFF"/>
                </a:solidFill>
                <a:latin typeface="Tahoma"/>
                <a:cs typeface="Tahoma"/>
              </a:rPr>
              <a:t>робот</a:t>
            </a:r>
            <a:endParaRPr sz="1100">
              <a:latin typeface="Tahoma"/>
              <a:cs typeface="Tahoma"/>
            </a:endParaRPr>
          </a:p>
          <a:p>
            <a:pPr marL="517525" indent="-172720">
              <a:lnSpc>
                <a:spcPct val="100000"/>
              </a:lnSpc>
              <a:spcBef>
                <a:spcPts val="994"/>
              </a:spcBef>
              <a:buFont typeface="Courier New"/>
              <a:buChar char="o"/>
              <a:tabLst>
                <a:tab pos="518159" algn="l"/>
              </a:tabLst>
            </a:pPr>
            <a:r>
              <a:rPr sz="1100" spc="110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100" spc="60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1100" spc="65" dirty="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sz="1100" spc="70" dirty="0">
                <a:solidFill>
                  <a:srgbClr val="FFFFFF"/>
                </a:solidFill>
                <a:latin typeface="Tahoma"/>
                <a:cs typeface="Tahoma"/>
              </a:rPr>
              <a:t>ь</a:t>
            </a:r>
            <a:r>
              <a:rPr sz="11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65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1100" spc="95" dirty="0">
                <a:solidFill>
                  <a:srgbClr val="FFFFFF"/>
                </a:solidFill>
                <a:latin typeface="Tahoma"/>
                <a:cs typeface="Tahoma"/>
              </a:rPr>
              <a:t>нал</a:t>
            </a:r>
            <a:r>
              <a:rPr sz="1100" spc="100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100" spc="65" dirty="0">
                <a:solidFill>
                  <a:srgbClr val="FFFFFF"/>
                </a:solidFill>
                <a:latin typeface="Tahoma"/>
                <a:cs typeface="Tahoma"/>
              </a:rPr>
              <a:t>г</a:t>
            </a:r>
            <a:r>
              <a:rPr sz="1100" spc="130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100" spc="90" dirty="0">
                <a:solidFill>
                  <a:srgbClr val="FFFFFF"/>
                </a:solidFill>
                <a:latin typeface="Tahoma"/>
                <a:cs typeface="Tahoma"/>
              </a:rPr>
              <a:t>чн</a:t>
            </a:r>
            <a:r>
              <a:rPr sz="1100" spc="100" dirty="0">
                <a:solidFill>
                  <a:srgbClr val="FFFFFF"/>
                </a:solidFill>
                <a:latin typeface="Tahoma"/>
                <a:cs typeface="Tahoma"/>
              </a:rPr>
              <a:t>ые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165" dirty="0">
                <a:solidFill>
                  <a:srgbClr val="FFFFFF"/>
                </a:solidFill>
                <a:latin typeface="Tahoma"/>
                <a:cs typeface="Tahoma"/>
              </a:rPr>
              <a:t>м</a:t>
            </a:r>
            <a:r>
              <a:rPr sz="1100" spc="130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100" spc="125" dirty="0">
                <a:solidFill>
                  <a:srgbClr val="FFFFFF"/>
                </a:solidFill>
                <a:latin typeface="Tahoma"/>
                <a:cs typeface="Tahoma"/>
              </a:rPr>
              <a:t>ро</a:t>
            </a:r>
            <a:r>
              <a:rPr sz="1100" spc="100" dirty="0">
                <a:solidFill>
                  <a:srgbClr val="FFFFFF"/>
                </a:solidFill>
                <a:latin typeface="Tahoma"/>
                <a:cs typeface="Tahoma"/>
              </a:rPr>
              <a:t>вые</a:t>
            </a:r>
            <a:r>
              <a:rPr sz="11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95" dirty="0">
                <a:solidFill>
                  <a:srgbClr val="FFFFFF"/>
                </a:solidFill>
                <a:latin typeface="Tahoma"/>
                <a:cs typeface="Tahoma"/>
              </a:rPr>
              <a:t>практи</a:t>
            </a:r>
            <a:r>
              <a:rPr sz="1100" spc="80" dirty="0">
                <a:solidFill>
                  <a:srgbClr val="FFFFFF"/>
                </a:solidFill>
                <a:latin typeface="Tahoma"/>
                <a:cs typeface="Tahoma"/>
              </a:rPr>
              <a:t>к</a:t>
            </a:r>
            <a:r>
              <a:rPr sz="1100" spc="135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644" y="3794759"/>
            <a:ext cx="999744" cy="7696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52" y="2913888"/>
            <a:ext cx="946404" cy="70104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9268" y="2061972"/>
            <a:ext cx="920496" cy="7010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28760" cy="5143500"/>
          </a:xfrm>
          <a:custGeom>
            <a:avLst/>
            <a:gdLst/>
            <a:ahLst/>
            <a:cxnLst/>
            <a:rect l="l" t="t" r="r" b="b"/>
            <a:pathLst>
              <a:path w="9128760" h="5143500">
                <a:moveTo>
                  <a:pt x="9128760" y="5143498"/>
                </a:moveTo>
                <a:lnTo>
                  <a:pt x="9128760" y="0"/>
                </a:lnTo>
                <a:lnTo>
                  <a:pt x="0" y="0"/>
                </a:lnTo>
                <a:lnTo>
                  <a:pt x="0" y="5143498"/>
                </a:lnTo>
                <a:lnTo>
                  <a:pt x="9128760" y="5143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322064" y="0"/>
            <a:ext cx="4822190" cy="5153025"/>
            <a:chOff x="4322064" y="0"/>
            <a:chExt cx="4822190" cy="5153025"/>
          </a:xfrm>
        </p:grpSpPr>
        <p:sp>
          <p:nvSpPr>
            <p:cNvPr id="4" name="object 4"/>
            <p:cNvSpPr/>
            <p:nvPr/>
          </p:nvSpPr>
          <p:spPr>
            <a:xfrm>
              <a:off x="9128760" y="0"/>
              <a:ext cx="0" cy="5143500"/>
            </a:xfrm>
            <a:custGeom>
              <a:avLst/>
              <a:gdLst/>
              <a:ahLst/>
              <a:cxnLst/>
              <a:rect l="l" t="t" r="r" b="b"/>
              <a:pathLst>
                <a:path h="5143500">
                  <a:moveTo>
                    <a:pt x="0" y="5143498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2064" y="701040"/>
              <a:ext cx="4821936" cy="444245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8650" y="203403"/>
            <a:ext cx="57708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Преимущества</a:t>
            </a:r>
            <a:r>
              <a:rPr spc="-30" dirty="0"/>
              <a:t> </a:t>
            </a:r>
            <a:r>
              <a:rPr spc="65" dirty="0"/>
              <a:t>внедрения</a:t>
            </a:r>
            <a:r>
              <a:rPr spc="-40" dirty="0"/>
              <a:t> </a:t>
            </a:r>
            <a:r>
              <a:rPr spc="45" dirty="0"/>
              <a:t>роботизированных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45" dirty="0"/>
              <a:t>комплексов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89787" y="2616454"/>
            <a:ext cx="1567815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spc="45" dirty="0">
                <a:solidFill>
                  <a:srgbClr val="FFFFFF"/>
                </a:solidFill>
                <a:latin typeface="Tahoma"/>
                <a:cs typeface="Tahoma"/>
              </a:rPr>
              <a:t>«Сквозное» </a:t>
            </a:r>
            <a:r>
              <a:rPr sz="12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90" dirty="0">
                <a:solidFill>
                  <a:srgbClr val="FFFFFF"/>
                </a:solidFill>
                <a:latin typeface="Tahoma"/>
                <a:cs typeface="Tahoma"/>
              </a:rPr>
              <a:t>проектирование </a:t>
            </a:r>
            <a:r>
              <a:rPr sz="12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7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1200" spc="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200" spc="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200" spc="5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200" spc="-15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1200" spc="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200" spc="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200" spc="13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90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1200" spc="120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200" spc="90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sz="1200" spc="85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200" spc="155" dirty="0">
                <a:solidFill>
                  <a:srgbClr val="FFFFFF"/>
                </a:solidFill>
                <a:latin typeface="Tahoma"/>
                <a:cs typeface="Tahoma"/>
              </a:rPr>
              <a:t>м</a:t>
            </a:r>
            <a:r>
              <a:rPr sz="1200" spc="90" dirty="0">
                <a:solidFill>
                  <a:srgbClr val="FFFFFF"/>
                </a:solidFill>
                <a:latin typeface="Tahoma"/>
                <a:cs typeface="Tahoma"/>
              </a:rPr>
              <a:t>ы</a:t>
            </a:r>
            <a:r>
              <a:rPr sz="1200" spc="-65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9787" y="1592707"/>
            <a:ext cx="1600835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spc="60" dirty="0">
                <a:solidFill>
                  <a:srgbClr val="FFFFFF"/>
                </a:solidFill>
                <a:latin typeface="Tahoma"/>
                <a:cs typeface="Tahoma"/>
              </a:rPr>
              <a:t>Г</a:t>
            </a:r>
            <a:r>
              <a:rPr sz="1200" spc="135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200" spc="114" dirty="0">
                <a:solidFill>
                  <a:srgbClr val="FFFFFF"/>
                </a:solidFill>
                <a:latin typeface="Tahoma"/>
                <a:cs typeface="Tahoma"/>
              </a:rPr>
              <a:t>б</a:t>
            </a:r>
            <a:r>
              <a:rPr sz="1200" spc="80" dirty="0">
                <a:solidFill>
                  <a:srgbClr val="FFFFFF"/>
                </a:solidFill>
                <a:latin typeface="Tahoma"/>
                <a:cs typeface="Tahoma"/>
              </a:rPr>
              <a:t>к</a:t>
            </a:r>
            <a:r>
              <a:rPr sz="1200" spc="45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1200" spc="80" dirty="0">
                <a:solidFill>
                  <a:srgbClr val="FFFFFF"/>
                </a:solidFill>
                <a:latin typeface="Tahoma"/>
                <a:cs typeface="Tahoma"/>
              </a:rPr>
              <a:t>я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2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105" dirty="0">
                <a:solidFill>
                  <a:srgbClr val="FFFFFF"/>
                </a:solidFill>
                <a:latin typeface="Tahoma"/>
                <a:cs typeface="Tahoma"/>
              </a:rPr>
              <a:t>б</a:t>
            </a:r>
            <a:r>
              <a:rPr sz="1200" spc="90" dirty="0">
                <a:solidFill>
                  <a:srgbClr val="FFFFFF"/>
                </a:solidFill>
                <a:latin typeface="Tahoma"/>
                <a:cs typeface="Tahoma"/>
              </a:rPr>
              <a:t>ыс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sz="1200" spc="135" dirty="0">
                <a:solidFill>
                  <a:srgbClr val="FFFFFF"/>
                </a:solidFill>
                <a:latin typeface="Tahoma"/>
                <a:cs typeface="Tahoma"/>
              </a:rPr>
              <a:t>р</a:t>
            </a:r>
            <a:r>
              <a:rPr sz="1200" spc="80" dirty="0">
                <a:solidFill>
                  <a:srgbClr val="FFFFFF"/>
                </a:solidFill>
                <a:latin typeface="Tahoma"/>
                <a:cs typeface="Tahoma"/>
              </a:rPr>
              <a:t>о  </a:t>
            </a:r>
            <a:r>
              <a:rPr sz="1200" spc="100" dirty="0">
                <a:solidFill>
                  <a:srgbClr val="FFFFFF"/>
                </a:solidFill>
                <a:latin typeface="Tahoma"/>
                <a:cs typeface="Tahoma"/>
              </a:rPr>
              <a:t>п</a:t>
            </a:r>
            <a:r>
              <a:rPr sz="1200" spc="85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200" spc="135" dirty="0">
                <a:solidFill>
                  <a:srgbClr val="FFFFFF"/>
                </a:solidFill>
                <a:latin typeface="Tahoma"/>
                <a:cs typeface="Tahoma"/>
              </a:rPr>
              <a:t>р</a:t>
            </a:r>
            <a:r>
              <a:rPr sz="1200" spc="85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200" spc="110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1200" spc="35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1200" spc="90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sz="1200" spc="135" dirty="0">
                <a:solidFill>
                  <a:srgbClr val="FFFFFF"/>
                </a:solidFill>
                <a:latin typeface="Tahoma"/>
                <a:cs typeface="Tahoma"/>
              </a:rPr>
              <a:t>р</a:t>
            </a:r>
            <a:r>
              <a:rPr sz="1200" spc="35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1200" spc="120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200" spc="90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1200" spc="35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1200" spc="85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200" spc="165" dirty="0">
                <a:solidFill>
                  <a:srgbClr val="FFFFFF"/>
                </a:solidFill>
                <a:latin typeface="Tahoma"/>
                <a:cs typeface="Tahoma"/>
              </a:rPr>
              <a:t>м</a:t>
            </a:r>
            <a:r>
              <a:rPr sz="1200" spc="35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1200" spc="65" dirty="0">
                <a:solidFill>
                  <a:srgbClr val="FFFFFF"/>
                </a:solidFill>
                <a:latin typeface="Tahoma"/>
                <a:cs typeface="Tahoma"/>
              </a:rPr>
              <a:t>я  </a:t>
            </a:r>
            <a:r>
              <a:rPr sz="1200" spc="85" dirty="0">
                <a:solidFill>
                  <a:srgbClr val="FFFFFF"/>
                </a:solidFill>
                <a:latin typeface="Tahoma"/>
                <a:cs typeface="Tahoma"/>
              </a:rPr>
              <a:t>система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05225" y="1562861"/>
            <a:ext cx="2179320" cy="5848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0320" marR="5080">
              <a:lnSpc>
                <a:spcPct val="100800"/>
              </a:lnSpc>
              <a:spcBef>
                <a:spcPts val="85"/>
              </a:spcBef>
            </a:pPr>
            <a:r>
              <a:rPr sz="1200" spc="110" dirty="0">
                <a:solidFill>
                  <a:srgbClr val="FFFFFF"/>
                </a:solidFill>
                <a:latin typeface="Tahoma"/>
                <a:cs typeface="Tahoma"/>
              </a:rPr>
              <a:t>У</a:t>
            </a:r>
            <a:r>
              <a:rPr sz="1200" spc="90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1200" spc="100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200" spc="75" dirty="0">
                <a:solidFill>
                  <a:srgbClr val="FFFFFF"/>
                </a:solidFill>
                <a:latin typeface="Tahoma"/>
                <a:cs typeface="Tahoma"/>
              </a:rPr>
              <a:t>л</a:t>
            </a:r>
            <a:r>
              <a:rPr sz="1200" spc="135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200" spc="50" dirty="0">
                <a:solidFill>
                  <a:srgbClr val="FFFFFF"/>
                </a:solidFill>
                <a:latin typeface="Tahoma"/>
                <a:cs typeface="Tahoma"/>
              </a:rPr>
              <a:t>ч</a:t>
            </a:r>
            <a:r>
              <a:rPr sz="1200" spc="100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200" spc="110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1200" spc="135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200" spc="110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90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1200" spc="100" dirty="0">
                <a:solidFill>
                  <a:srgbClr val="FFFFFF"/>
                </a:solidFill>
                <a:latin typeface="Tahoma"/>
                <a:cs typeface="Tahoma"/>
              </a:rPr>
              <a:t>ы</a:t>
            </a:r>
            <a:r>
              <a:rPr sz="1200" spc="25" dirty="0">
                <a:solidFill>
                  <a:srgbClr val="FFFFFF"/>
                </a:solidFill>
                <a:latin typeface="Tahoma"/>
                <a:cs typeface="Tahoma"/>
              </a:rPr>
              <a:t>х</a:t>
            </a:r>
            <a:r>
              <a:rPr sz="1200" spc="90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200" spc="80" dirty="0">
                <a:solidFill>
                  <a:srgbClr val="FFFFFF"/>
                </a:solidFill>
                <a:latin typeface="Tahoma"/>
                <a:cs typeface="Tahoma"/>
              </a:rPr>
              <a:t>д</a:t>
            </a:r>
            <a:r>
              <a:rPr sz="1200" spc="220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1200" spc="50" dirty="0">
                <a:solidFill>
                  <a:srgbClr val="FFFFFF"/>
                </a:solidFill>
                <a:latin typeface="Tahoma"/>
                <a:cs typeface="Tahoma"/>
              </a:rPr>
              <a:t>г</a:t>
            </a:r>
            <a:r>
              <a:rPr sz="1200" spc="90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200" spc="80" dirty="0">
                <a:solidFill>
                  <a:srgbClr val="FFFFFF"/>
                </a:solidFill>
                <a:latin typeface="Tahoma"/>
                <a:cs typeface="Tahoma"/>
              </a:rPr>
              <a:t>д</a:t>
            </a:r>
            <a:r>
              <a:rPr sz="1200" spc="110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1200" spc="90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200" spc="105" dirty="0">
                <a:solidFill>
                  <a:srgbClr val="FFFFFF"/>
                </a:solidFill>
                <a:latin typeface="Tahoma"/>
                <a:cs typeface="Tahoma"/>
              </a:rPr>
              <a:t>й  </a:t>
            </a:r>
            <a:r>
              <a:rPr sz="1200" spc="75" dirty="0">
                <a:solidFill>
                  <a:srgbClr val="FFFFFF"/>
                </a:solidFill>
                <a:latin typeface="Tahoma"/>
                <a:cs typeface="Tahoma"/>
              </a:rPr>
              <a:t>продукции,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90" dirty="0">
                <a:solidFill>
                  <a:srgbClr val="FFFFFF"/>
                </a:solidFill>
                <a:latin typeface="Tahoma"/>
                <a:cs typeface="Tahoma"/>
              </a:rPr>
              <a:t>выпускаемой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200" spc="100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100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200" spc="95" dirty="0">
                <a:solidFill>
                  <a:srgbClr val="FFFFFF"/>
                </a:solidFill>
                <a:latin typeface="Tahoma"/>
                <a:cs typeface="Tahoma"/>
              </a:rPr>
              <a:t>д</a:t>
            </a:r>
            <a:r>
              <a:rPr sz="1200" spc="135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200" spc="120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1200" spc="135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200" spc="110" dirty="0">
                <a:solidFill>
                  <a:srgbClr val="FFFFFF"/>
                </a:solidFill>
                <a:latin typeface="Tahoma"/>
                <a:cs typeface="Tahoma"/>
              </a:rPr>
              <a:t>ц</a:t>
            </a:r>
            <a:r>
              <a:rPr sz="1200" spc="229" dirty="0">
                <a:solidFill>
                  <a:srgbClr val="FFFFFF"/>
                </a:solidFill>
                <a:latin typeface="Tahoma"/>
                <a:cs typeface="Tahoma"/>
              </a:rPr>
              <a:t>у</a:t>
            </a:r>
            <a:r>
              <a:rPr sz="1200" spc="75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1200" spc="135" dirty="0">
                <a:solidFill>
                  <a:srgbClr val="FFFFFF"/>
                </a:solidFill>
                <a:latin typeface="Tahoma"/>
                <a:cs typeface="Tahoma"/>
              </a:rPr>
              <a:t>р</a:t>
            </a:r>
            <a:r>
              <a:rPr sz="1200" spc="85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200" spc="155" dirty="0">
                <a:solidFill>
                  <a:srgbClr val="FFFFFF"/>
                </a:solidFill>
                <a:latin typeface="Tahoma"/>
                <a:cs typeface="Tahoma"/>
              </a:rPr>
              <a:t>м</a:t>
            </a:r>
            <a:r>
              <a:rPr sz="1200" spc="85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200" spc="110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1200" spc="145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13931" y="1562861"/>
            <a:ext cx="1823720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spc="130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1200" spc="105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200" spc="80" dirty="0">
                <a:solidFill>
                  <a:srgbClr val="FFFFFF"/>
                </a:solidFill>
                <a:latin typeface="Tahoma"/>
                <a:cs typeface="Tahoma"/>
              </a:rPr>
              <a:t>к</a:t>
            </a:r>
            <a:r>
              <a:rPr sz="1200" spc="150" dirty="0">
                <a:solidFill>
                  <a:srgbClr val="FFFFFF"/>
                </a:solidFill>
                <a:latin typeface="Tahoma"/>
                <a:cs typeface="Tahoma"/>
              </a:rPr>
              <a:t>р</a:t>
            </a:r>
            <a:r>
              <a:rPr sz="1200" spc="50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1200" spc="155" dirty="0">
                <a:solidFill>
                  <a:srgbClr val="FFFFFF"/>
                </a:solidFill>
                <a:latin typeface="Tahoma"/>
                <a:cs typeface="Tahoma"/>
              </a:rPr>
              <a:t>щ</a:t>
            </a:r>
            <a:r>
              <a:rPr sz="1200" spc="100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200" spc="125" dirty="0">
                <a:solidFill>
                  <a:srgbClr val="FFFFFF"/>
                </a:solidFill>
                <a:latin typeface="Tahoma"/>
                <a:cs typeface="Tahoma"/>
              </a:rPr>
              <a:t>ни</a:t>
            </a:r>
            <a:r>
              <a:rPr sz="1200" spc="280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200" spc="90" dirty="0">
                <a:solidFill>
                  <a:srgbClr val="FFFFFF"/>
                </a:solidFill>
                <a:latin typeface="Tahoma"/>
                <a:cs typeface="Tahoma"/>
              </a:rPr>
              <a:t>ос</a:t>
            </a:r>
            <a:r>
              <a:rPr sz="1200" spc="110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1200" spc="90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200" spc="75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1200" spc="110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1200" spc="90" dirty="0">
                <a:solidFill>
                  <a:srgbClr val="FFFFFF"/>
                </a:solidFill>
                <a:latin typeface="Tahoma"/>
                <a:cs typeface="Tahoma"/>
              </a:rPr>
              <a:t>ы</a:t>
            </a:r>
            <a:r>
              <a:rPr sz="1200" spc="25" dirty="0">
                <a:solidFill>
                  <a:srgbClr val="FFFFFF"/>
                </a:solidFill>
                <a:latin typeface="Tahoma"/>
                <a:cs typeface="Tahoma"/>
              </a:rPr>
              <a:t>х  </a:t>
            </a:r>
            <a:r>
              <a:rPr sz="1200" spc="145" dirty="0">
                <a:solidFill>
                  <a:srgbClr val="FFFFFF"/>
                </a:solidFill>
                <a:latin typeface="Tahoma"/>
                <a:cs typeface="Tahoma"/>
              </a:rPr>
              <a:t>и </a:t>
            </a:r>
            <a:r>
              <a:rPr sz="1200" spc="75" dirty="0">
                <a:solidFill>
                  <a:srgbClr val="FFFFFF"/>
                </a:solidFill>
                <a:latin typeface="Tahoma"/>
                <a:cs typeface="Tahoma"/>
              </a:rPr>
              <a:t>вспомогательных </a:t>
            </a:r>
            <a:r>
              <a:rPr sz="1200" spc="80" dirty="0">
                <a:solidFill>
                  <a:srgbClr val="FFFFFF"/>
                </a:solidFill>
                <a:latin typeface="Tahoma"/>
                <a:cs typeface="Tahoma"/>
              </a:rPr>
              <a:t> рабочих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9787" y="3640328"/>
            <a:ext cx="1706880" cy="5778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85"/>
              </a:spcBef>
            </a:pPr>
            <a:r>
              <a:rPr sz="1200" spc="165" dirty="0">
                <a:solidFill>
                  <a:srgbClr val="FFFFFF"/>
                </a:solidFill>
                <a:latin typeface="Tahoma"/>
                <a:cs typeface="Tahoma"/>
              </a:rPr>
              <a:t>П</a:t>
            </a:r>
            <a:r>
              <a:rPr sz="1200" spc="100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200" spc="90" dirty="0">
                <a:solidFill>
                  <a:srgbClr val="FFFFFF"/>
                </a:solidFill>
                <a:latin typeface="Tahoma"/>
                <a:cs typeface="Tahoma"/>
              </a:rPr>
              <a:t>вы</a:t>
            </a:r>
            <a:r>
              <a:rPr sz="1200" spc="165" dirty="0">
                <a:solidFill>
                  <a:srgbClr val="FFFFFF"/>
                </a:solidFill>
                <a:latin typeface="Tahoma"/>
                <a:cs typeface="Tahoma"/>
              </a:rPr>
              <a:t>ш</a:t>
            </a:r>
            <a:r>
              <a:rPr sz="1200" spc="85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200" spc="110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1200" spc="135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200" spc="110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Tahoma"/>
                <a:cs typeface="Tahoma"/>
              </a:rPr>
              <a:t>к</a:t>
            </a:r>
            <a:r>
              <a:rPr sz="1200" spc="45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1200" spc="50" dirty="0">
                <a:solidFill>
                  <a:srgbClr val="FFFFFF"/>
                </a:solidFill>
                <a:latin typeface="Tahoma"/>
                <a:cs typeface="Tahoma"/>
              </a:rPr>
              <a:t>ч</a:t>
            </a:r>
            <a:r>
              <a:rPr sz="1200" spc="100" dirty="0">
                <a:solidFill>
                  <a:srgbClr val="FFFFFF"/>
                </a:solidFill>
                <a:latin typeface="Tahoma"/>
                <a:cs typeface="Tahoma"/>
              </a:rPr>
              <a:t>ес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sz="1200" spc="90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1200" spc="50" dirty="0">
                <a:solidFill>
                  <a:srgbClr val="FFFFFF"/>
                </a:solidFill>
                <a:latin typeface="Tahoma"/>
                <a:cs typeface="Tahoma"/>
              </a:rPr>
              <a:t>а  </a:t>
            </a:r>
            <a:r>
              <a:rPr sz="1200" spc="100" dirty="0">
                <a:solidFill>
                  <a:srgbClr val="FFFFFF"/>
                </a:solidFill>
                <a:latin typeface="Tahoma"/>
                <a:cs typeface="Tahoma"/>
              </a:rPr>
              <a:t>выпускаемой </a:t>
            </a:r>
            <a:r>
              <a:rPr sz="12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FFFFFF"/>
                </a:solidFill>
                <a:latin typeface="Tahoma"/>
                <a:cs typeface="Tahoma"/>
              </a:rPr>
              <a:t>продукции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12845" y="2616454"/>
            <a:ext cx="1420495" cy="3930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spc="114" dirty="0">
                <a:solidFill>
                  <a:srgbClr val="FFFFFF"/>
                </a:solidFill>
                <a:latin typeface="Tahoma"/>
                <a:cs typeface="Tahoma"/>
              </a:rPr>
              <a:t>Уменьшение </a:t>
            </a:r>
            <a:r>
              <a:rPr sz="12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Tahoma"/>
                <a:cs typeface="Tahoma"/>
              </a:rPr>
              <a:t>к</a:t>
            </a:r>
            <a:r>
              <a:rPr sz="1200" spc="100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200" spc="75" dirty="0">
                <a:solidFill>
                  <a:srgbClr val="FFFFFF"/>
                </a:solidFill>
                <a:latin typeface="Tahoma"/>
                <a:cs typeface="Tahoma"/>
              </a:rPr>
              <a:t>л</a:t>
            </a:r>
            <a:r>
              <a:rPr sz="1200" spc="135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200" spc="50" dirty="0">
                <a:solidFill>
                  <a:srgbClr val="FFFFFF"/>
                </a:solidFill>
                <a:latin typeface="Tahoma"/>
                <a:cs typeface="Tahoma"/>
              </a:rPr>
              <a:t>ч</a:t>
            </a:r>
            <a:r>
              <a:rPr sz="1200" spc="100" dirty="0">
                <a:solidFill>
                  <a:srgbClr val="FFFFFF"/>
                </a:solidFill>
                <a:latin typeface="Tahoma"/>
                <a:cs typeface="Tahoma"/>
              </a:rPr>
              <a:t>ес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sz="1200" spc="90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1200" spc="65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1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114" dirty="0">
                <a:solidFill>
                  <a:srgbClr val="FFFFFF"/>
                </a:solidFill>
                <a:latin typeface="Tahoma"/>
                <a:cs typeface="Tahoma"/>
              </a:rPr>
              <a:t>б</a:t>
            </a:r>
            <a:r>
              <a:rPr sz="1200" spc="145" dirty="0">
                <a:solidFill>
                  <a:srgbClr val="FFFFFF"/>
                </a:solidFill>
                <a:latin typeface="Tahoma"/>
                <a:cs typeface="Tahoma"/>
              </a:rPr>
              <a:t>р</a:t>
            </a:r>
            <a:r>
              <a:rPr sz="1200" spc="45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1200" spc="80" dirty="0">
                <a:solidFill>
                  <a:srgbClr val="FFFFFF"/>
                </a:solidFill>
                <a:latin typeface="Tahoma"/>
                <a:cs typeface="Tahoma"/>
              </a:rPr>
              <a:t>к</a:t>
            </a:r>
            <a:r>
              <a:rPr sz="1200" spc="65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13931" y="2616454"/>
            <a:ext cx="1600835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spc="120" dirty="0">
                <a:solidFill>
                  <a:srgbClr val="FFFFFF"/>
                </a:solidFill>
                <a:latin typeface="Tahoma"/>
                <a:cs typeface="Tahoma"/>
              </a:rPr>
              <a:t>Повышение </a:t>
            </a:r>
            <a:r>
              <a:rPr sz="12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120" dirty="0">
                <a:solidFill>
                  <a:srgbClr val="FFFFFF"/>
                </a:solidFill>
                <a:latin typeface="Tahoma"/>
                <a:cs typeface="Tahoma"/>
              </a:rPr>
              <a:t>б</a:t>
            </a:r>
            <a:r>
              <a:rPr sz="1200" spc="100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r>
              <a:rPr sz="1200" spc="75" dirty="0">
                <a:solidFill>
                  <a:srgbClr val="FFFFFF"/>
                </a:solidFill>
                <a:latin typeface="Tahoma"/>
                <a:cs typeface="Tahoma"/>
              </a:rPr>
              <a:t>з</a:t>
            </a:r>
            <a:r>
              <a:rPr sz="1200" spc="105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200" spc="114" dirty="0">
                <a:solidFill>
                  <a:srgbClr val="FFFFFF"/>
                </a:solidFill>
                <a:latin typeface="Tahoma"/>
                <a:cs typeface="Tahoma"/>
              </a:rPr>
              <a:t>п</a:t>
            </a:r>
            <a:r>
              <a:rPr sz="1200" spc="50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1200" spc="105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1200" spc="125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1200" spc="105" dirty="0">
                <a:solidFill>
                  <a:srgbClr val="FFFFFF"/>
                </a:solidFill>
                <a:latin typeface="Tahoma"/>
                <a:cs typeface="Tahoma"/>
              </a:rPr>
              <a:t>ос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sz="1200" spc="145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sz="1200" spc="150" dirty="0">
                <a:solidFill>
                  <a:srgbClr val="FFFFFF"/>
                </a:solidFill>
                <a:latin typeface="Tahoma"/>
                <a:cs typeface="Tahoma"/>
              </a:rPr>
              <a:t>р</a:t>
            </a:r>
            <a:r>
              <a:rPr sz="1200" spc="60" dirty="0">
                <a:solidFill>
                  <a:srgbClr val="FFFFFF"/>
                </a:solidFill>
                <a:latin typeface="Tahoma"/>
                <a:cs typeface="Tahoma"/>
              </a:rPr>
              <a:t>у</a:t>
            </a:r>
            <a:r>
              <a:rPr sz="1200" spc="95" dirty="0">
                <a:solidFill>
                  <a:srgbClr val="FFFFFF"/>
                </a:solidFill>
                <a:latin typeface="Tahoma"/>
                <a:cs typeface="Tahoma"/>
              </a:rPr>
              <a:t>д</a:t>
            </a:r>
            <a:r>
              <a:rPr sz="1200" spc="50" dirty="0">
                <a:solidFill>
                  <a:srgbClr val="FFFFFF"/>
                </a:solidFill>
                <a:latin typeface="Tahoma"/>
                <a:cs typeface="Tahoma"/>
              </a:rPr>
              <a:t>а  </a:t>
            </a:r>
            <a:r>
              <a:rPr sz="1200" spc="125" dirty="0">
                <a:solidFill>
                  <a:srgbClr val="FFFFFF"/>
                </a:solidFill>
                <a:latin typeface="Tahoma"/>
                <a:cs typeface="Tahoma"/>
              </a:rPr>
              <a:t>н</a:t>
            </a:r>
            <a:r>
              <a:rPr sz="1200" spc="65" dirty="0">
                <a:solidFill>
                  <a:srgbClr val="FFFFFF"/>
                </a:solidFill>
                <a:latin typeface="Tahoma"/>
                <a:cs typeface="Tahoma"/>
              </a:rPr>
              <a:t>а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114" dirty="0">
                <a:solidFill>
                  <a:srgbClr val="FFFFFF"/>
                </a:solidFill>
                <a:latin typeface="Tahoma"/>
                <a:cs typeface="Tahoma"/>
              </a:rPr>
              <a:t>п</a:t>
            </a:r>
            <a:r>
              <a:rPr sz="1200" spc="150" dirty="0">
                <a:solidFill>
                  <a:srgbClr val="FFFFFF"/>
                </a:solidFill>
                <a:latin typeface="Tahoma"/>
                <a:cs typeface="Tahoma"/>
              </a:rPr>
              <a:t>р</a:t>
            </a:r>
            <a:r>
              <a:rPr sz="1200" spc="105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200" spc="135" dirty="0">
                <a:solidFill>
                  <a:srgbClr val="FFFFFF"/>
                </a:solidFill>
                <a:latin typeface="Tahoma"/>
                <a:cs typeface="Tahoma"/>
              </a:rPr>
              <a:t>и</a:t>
            </a:r>
            <a:r>
              <a:rPr sz="1200" spc="75" dirty="0">
                <a:solidFill>
                  <a:srgbClr val="FFFFFF"/>
                </a:solidFill>
                <a:latin typeface="Tahoma"/>
                <a:cs typeface="Tahoma"/>
              </a:rPr>
              <a:t>з</a:t>
            </a:r>
            <a:r>
              <a:rPr sz="1200" spc="90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1200" spc="105" dirty="0">
                <a:solidFill>
                  <a:srgbClr val="FFFFFF"/>
                </a:solidFill>
                <a:latin typeface="Tahoma"/>
                <a:cs typeface="Tahoma"/>
              </a:rPr>
              <a:t>о</a:t>
            </a:r>
            <a:r>
              <a:rPr sz="1200" spc="95" dirty="0">
                <a:solidFill>
                  <a:srgbClr val="FFFFFF"/>
                </a:solidFill>
                <a:latin typeface="Tahoma"/>
                <a:cs typeface="Tahoma"/>
              </a:rPr>
              <a:t>д</a:t>
            </a:r>
            <a:r>
              <a:rPr sz="1200" spc="105" dirty="0">
                <a:solidFill>
                  <a:srgbClr val="FFFFFF"/>
                </a:solidFill>
                <a:latin typeface="Tahoma"/>
                <a:cs typeface="Tahoma"/>
              </a:rPr>
              <a:t>с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т</a:t>
            </a:r>
            <a:r>
              <a:rPr sz="1200" spc="90" dirty="0">
                <a:solidFill>
                  <a:srgbClr val="FFFFFF"/>
                </a:solidFill>
                <a:latin typeface="Tahoma"/>
                <a:cs typeface="Tahoma"/>
              </a:rPr>
              <a:t>в</a:t>
            </a:r>
            <a:r>
              <a:rPr sz="1200" spc="110" dirty="0">
                <a:solidFill>
                  <a:srgbClr val="FFFFFF"/>
                </a:solidFill>
                <a:latin typeface="Tahoma"/>
                <a:cs typeface="Tahoma"/>
              </a:rPr>
              <a:t>е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256851" y="2659762"/>
            <a:ext cx="320675" cy="320040"/>
            <a:chOff x="3256851" y="2659762"/>
            <a:chExt cx="320675" cy="320040"/>
          </a:xfrm>
        </p:grpSpPr>
        <p:sp>
          <p:nvSpPr>
            <p:cNvPr id="18" name="object 18"/>
            <p:cNvSpPr/>
            <p:nvPr/>
          </p:nvSpPr>
          <p:spPr>
            <a:xfrm>
              <a:off x="3256851" y="2659762"/>
              <a:ext cx="320675" cy="320040"/>
            </a:xfrm>
            <a:custGeom>
              <a:avLst/>
              <a:gdLst/>
              <a:ahLst/>
              <a:cxnLst/>
              <a:rect l="l" t="t" r="r" b="b"/>
              <a:pathLst>
                <a:path w="320675" h="320039">
                  <a:moveTo>
                    <a:pt x="9941" y="0"/>
                  </a:moveTo>
                  <a:lnTo>
                    <a:pt x="2866" y="0"/>
                  </a:lnTo>
                  <a:lnTo>
                    <a:pt x="0" y="2859"/>
                  </a:lnTo>
                  <a:lnTo>
                    <a:pt x="0" y="316953"/>
                  </a:lnTo>
                  <a:lnTo>
                    <a:pt x="2866" y="319812"/>
                  </a:lnTo>
                  <a:lnTo>
                    <a:pt x="317233" y="319812"/>
                  </a:lnTo>
                  <a:lnTo>
                    <a:pt x="320100" y="316953"/>
                  </a:lnTo>
                  <a:lnTo>
                    <a:pt x="320100" y="307020"/>
                  </a:lnTo>
                  <a:lnTo>
                    <a:pt x="12808" y="307020"/>
                  </a:lnTo>
                  <a:lnTo>
                    <a:pt x="12808" y="2859"/>
                  </a:lnTo>
                  <a:lnTo>
                    <a:pt x="9941" y="0"/>
                  </a:lnTo>
                  <a:close/>
                </a:path>
                <a:path w="320675" h="320039">
                  <a:moveTo>
                    <a:pt x="86767" y="76752"/>
                  </a:moveTo>
                  <a:lnTo>
                    <a:pt x="41277" y="76752"/>
                  </a:lnTo>
                  <a:lnTo>
                    <a:pt x="38415" y="79611"/>
                  </a:lnTo>
                  <a:lnTo>
                    <a:pt x="38415" y="307020"/>
                  </a:lnTo>
                  <a:lnTo>
                    <a:pt x="51218" y="307020"/>
                  </a:lnTo>
                  <a:lnTo>
                    <a:pt x="51218" y="89544"/>
                  </a:lnTo>
                  <a:lnTo>
                    <a:pt x="89629" y="89544"/>
                  </a:lnTo>
                  <a:lnTo>
                    <a:pt x="89629" y="79611"/>
                  </a:lnTo>
                  <a:lnTo>
                    <a:pt x="86767" y="76752"/>
                  </a:lnTo>
                  <a:close/>
                </a:path>
                <a:path w="320675" h="320039">
                  <a:moveTo>
                    <a:pt x="89629" y="89544"/>
                  </a:moveTo>
                  <a:lnTo>
                    <a:pt x="76825" y="89544"/>
                  </a:lnTo>
                  <a:lnTo>
                    <a:pt x="76825" y="307020"/>
                  </a:lnTo>
                  <a:lnTo>
                    <a:pt x="89629" y="307020"/>
                  </a:lnTo>
                  <a:lnTo>
                    <a:pt x="89629" y="89544"/>
                  </a:lnTo>
                  <a:close/>
                </a:path>
                <a:path w="320675" h="320039">
                  <a:moveTo>
                    <a:pt x="163587" y="127926"/>
                  </a:moveTo>
                  <a:lnTo>
                    <a:pt x="118102" y="127925"/>
                  </a:lnTo>
                  <a:lnTo>
                    <a:pt x="115235" y="130785"/>
                  </a:lnTo>
                  <a:lnTo>
                    <a:pt x="115235" y="307020"/>
                  </a:lnTo>
                  <a:lnTo>
                    <a:pt x="128039" y="307020"/>
                  </a:lnTo>
                  <a:lnTo>
                    <a:pt x="128039" y="140718"/>
                  </a:lnTo>
                  <a:lnTo>
                    <a:pt x="166454" y="140718"/>
                  </a:lnTo>
                  <a:lnTo>
                    <a:pt x="166454" y="130785"/>
                  </a:lnTo>
                  <a:lnTo>
                    <a:pt x="163587" y="127926"/>
                  </a:lnTo>
                  <a:close/>
                </a:path>
                <a:path w="320675" h="320039">
                  <a:moveTo>
                    <a:pt x="166454" y="140718"/>
                  </a:moveTo>
                  <a:lnTo>
                    <a:pt x="153646" y="140718"/>
                  </a:lnTo>
                  <a:lnTo>
                    <a:pt x="153646" y="307020"/>
                  </a:lnTo>
                  <a:lnTo>
                    <a:pt x="166454" y="307020"/>
                  </a:lnTo>
                  <a:lnTo>
                    <a:pt x="166454" y="140718"/>
                  </a:lnTo>
                  <a:close/>
                </a:path>
                <a:path w="320675" h="320039">
                  <a:moveTo>
                    <a:pt x="240413" y="185487"/>
                  </a:moveTo>
                  <a:lnTo>
                    <a:pt x="194923" y="185487"/>
                  </a:lnTo>
                  <a:lnTo>
                    <a:pt x="192061" y="188352"/>
                  </a:lnTo>
                  <a:lnTo>
                    <a:pt x="192061" y="307020"/>
                  </a:lnTo>
                  <a:lnTo>
                    <a:pt x="204864" y="307020"/>
                  </a:lnTo>
                  <a:lnTo>
                    <a:pt x="204864" y="198285"/>
                  </a:lnTo>
                  <a:lnTo>
                    <a:pt x="243275" y="198285"/>
                  </a:lnTo>
                  <a:lnTo>
                    <a:pt x="243275" y="188352"/>
                  </a:lnTo>
                  <a:lnTo>
                    <a:pt x="240413" y="185487"/>
                  </a:lnTo>
                  <a:close/>
                </a:path>
                <a:path w="320675" h="320039">
                  <a:moveTo>
                    <a:pt x="243275" y="198285"/>
                  </a:moveTo>
                  <a:lnTo>
                    <a:pt x="230471" y="198285"/>
                  </a:lnTo>
                  <a:lnTo>
                    <a:pt x="230471" y="307020"/>
                  </a:lnTo>
                  <a:lnTo>
                    <a:pt x="243275" y="307020"/>
                  </a:lnTo>
                  <a:lnTo>
                    <a:pt x="243275" y="198285"/>
                  </a:lnTo>
                  <a:close/>
                </a:path>
                <a:path w="320675" h="320039">
                  <a:moveTo>
                    <a:pt x="317233" y="243054"/>
                  </a:moveTo>
                  <a:lnTo>
                    <a:pt x="271748" y="243054"/>
                  </a:lnTo>
                  <a:lnTo>
                    <a:pt x="268882" y="245919"/>
                  </a:lnTo>
                  <a:lnTo>
                    <a:pt x="268882" y="307020"/>
                  </a:lnTo>
                  <a:lnTo>
                    <a:pt x="281685" y="307020"/>
                  </a:lnTo>
                  <a:lnTo>
                    <a:pt x="281685" y="255847"/>
                  </a:lnTo>
                  <a:lnTo>
                    <a:pt x="320100" y="255847"/>
                  </a:lnTo>
                  <a:lnTo>
                    <a:pt x="320100" y="245919"/>
                  </a:lnTo>
                  <a:lnTo>
                    <a:pt x="317233" y="243054"/>
                  </a:lnTo>
                  <a:close/>
                </a:path>
                <a:path w="320675" h="320039">
                  <a:moveTo>
                    <a:pt x="320100" y="255847"/>
                  </a:moveTo>
                  <a:lnTo>
                    <a:pt x="307297" y="255847"/>
                  </a:lnTo>
                  <a:lnTo>
                    <a:pt x="307297" y="307020"/>
                  </a:lnTo>
                  <a:lnTo>
                    <a:pt x="320100" y="307020"/>
                  </a:lnTo>
                  <a:lnTo>
                    <a:pt x="320100" y="25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2786" y="2665270"/>
              <a:ext cx="218573" cy="147996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428580" y="1633795"/>
            <a:ext cx="411480" cy="347980"/>
          </a:xfrm>
          <a:custGeom>
            <a:avLst/>
            <a:gdLst/>
            <a:ahLst/>
            <a:cxnLst/>
            <a:rect l="l" t="t" r="r" b="b"/>
            <a:pathLst>
              <a:path w="411480" h="347980">
                <a:moveTo>
                  <a:pt x="47507" y="214629"/>
                </a:moveTo>
                <a:lnTo>
                  <a:pt x="45569" y="214629"/>
                </a:lnTo>
                <a:lnTo>
                  <a:pt x="40026" y="215899"/>
                </a:lnTo>
                <a:lnTo>
                  <a:pt x="37897" y="220979"/>
                </a:lnTo>
                <a:lnTo>
                  <a:pt x="39015" y="224789"/>
                </a:lnTo>
                <a:lnTo>
                  <a:pt x="57417" y="265429"/>
                </a:lnTo>
                <a:lnTo>
                  <a:pt x="85022" y="299719"/>
                </a:lnTo>
                <a:lnTo>
                  <a:pt x="120070" y="326389"/>
                </a:lnTo>
                <a:lnTo>
                  <a:pt x="160803" y="342899"/>
                </a:lnTo>
                <a:lnTo>
                  <a:pt x="205464" y="347979"/>
                </a:lnTo>
                <a:lnTo>
                  <a:pt x="239509" y="345439"/>
                </a:lnTo>
                <a:lnTo>
                  <a:pt x="271938" y="335279"/>
                </a:lnTo>
                <a:lnTo>
                  <a:pt x="274238" y="334009"/>
                </a:lnTo>
                <a:lnTo>
                  <a:pt x="205464" y="334009"/>
                </a:lnTo>
                <a:lnTo>
                  <a:pt x="154679" y="326389"/>
                </a:lnTo>
                <a:lnTo>
                  <a:pt x="110180" y="302259"/>
                </a:lnTo>
                <a:lnTo>
                  <a:pt x="75102" y="266699"/>
                </a:lnTo>
                <a:lnTo>
                  <a:pt x="52574" y="219709"/>
                </a:lnTo>
                <a:lnTo>
                  <a:pt x="52038" y="218439"/>
                </a:lnTo>
                <a:lnTo>
                  <a:pt x="50809" y="217169"/>
                </a:lnTo>
                <a:lnTo>
                  <a:pt x="47507" y="214629"/>
                </a:lnTo>
                <a:close/>
              </a:path>
              <a:path w="411480" h="347980">
                <a:moveTo>
                  <a:pt x="378968" y="184149"/>
                </a:moveTo>
                <a:lnTo>
                  <a:pt x="364776" y="184149"/>
                </a:lnTo>
                <a:lnTo>
                  <a:pt x="360407" y="212089"/>
                </a:lnTo>
                <a:lnTo>
                  <a:pt x="351017" y="240029"/>
                </a:lnTo>
                <a:lnTo>
                  <a:pt x="318261" y="287019"/>
                </a:lnTo>
                <a:lnTo>
                  <a:pt x="266500" y="322579"/>
                </a:lnTo>
                <a:lnTo>
                  <a:pt x="205464" y="334009"/>
                </a:lnTo>
                <a:lnTo>
                  <a:pt x="274238" y="334009"/>
                </a:lnTo>
                <a:lnTo>
                  <a:pt x="328295" y="297179"/>
                </a:lnTo>
                <a:lnTo>
                  <a:pt x="364143" y="245109"/>
                </a:lnTo>
                <a:lnTo>
                  <a:pt x="374335" y="214629"/>
                </a:lnTo>
                <a:lnTo>
                  <a:pt x="378968" y="184149"/>
                </a:lnTo>
                <a:close/>
              </a:path>
              <a:path w="411480" h="347980">
                <a:moveTo>
                  <a:pt x="194603" y="255269"/>
                </a:moveTo>
                <a:lnTo>
                  <a:pt x="157517" y="255269"/>
                </a:lnTo>
                <a:lnTo>
                  <a:pt x="163470" y="257809"/>
                </a:lnTo>
                <a:lnTo>
                  <a:pt x="169636" y="261619"/>
                </a:lnTo>
                <a:lnTo>
                  <a:pt x="175990" y="262889"/>
                </a:lnTo>
                <a:lnTo>
                  <a:pt x="182507" y="265429"/>
                </a:lnTo>
                <a:lnTo>
                  <a:pt x="182512" y="280669"/>
                </a:lnTo>
                <a:lnTo>
                  <a:pt x="183260" y="281939"/>
                </a:lnTo>
                <a:lnTo>
                  <a:pt x="185911" y="285749"/>
                </a:lnTo>
                <a:lnTo>
                  <a:pt x="225133" y="285749"/>
                </a:lnTo>
                <a:lnTo>
                  <a:pt x="227783" y="281939"/>
                </a:lnTo>
                <a:lnTo>
                  <a:pt x="228532" y="280669"/>
                </a:lnTo>
                <a:lnTo>
                  <a:pt x="228532" y="271779"/>
                </a:lnTo>
                <a:lnTo>
                  <a:pt x="196663" y="271779"/>
                </a:lnTo>
                <a:lnTo>
                  <a:pt x="196653" y="257809"/>
                </a:lnTo>
                <a:lnTo>
                  <a:pt x="194603" y="255269"/>
                </a:lnTo>
                <a:close/>
              </a:path>
              <a:path w="411480" h="347980">
                <a:moveTo>
                  <a:pt x="257659" y="238759"/>
                </a:moveTo>
                <a:lnTo>
                  <a:pt x="252774" y="238759"/>
                </a:lnTo>
                <a:lnTo>
                  <a:pt x="249178" y="241299"/>
                </a:lnTo>
                <a:lnTo>
                  <a:pt x="242728" y="245109"/>
                </a:lnTo>
                <a:lnTo>
                  <a:pt x="235971" y="247649"/>
                </a:lnTo>
                <a:lnTo>
                  <a:pt x="228946" y="250189"/>
                </a:lnTo>
                <a:lnTo>
                  <a:pt x="221699" y="252729"/>
                </a:lnTo>
                <a:lnTo>
                  <a:pt x="217456" y="253999"/>
                </a:lnTo>
                <a:lnTo>
                  <a:pt x="214381" y="257809"/>
                </a:lnTo>
                <a:lnTo>
                  <a:pt x="214370" y="271779"/>
                </a:lnTo>
                <a:lnTo>
                  <a:pt x="228532" y="271779"/>
                </a:lnTo>
                <a:lnTo>
                  <a:pt x="228532" y="265429"/>
                </a:lnTo>
                <a:lnTo>
                  <a:pt x="235044" y="264159"/>
                </a:lnTo>
                <a:lnTo>
                  <a:pt x="241393" y="261619"/>
                </a:lnTo>
                <a:lnTo>
                  <a:pt x="247556" y="257809"/>
                </a:lnTo>
                <a:lnTo>
                  <a:pt x="253507" y="255269"/>
                </a:lnTo>
                <a:lnTo>
                  <a:pt x="281734" y="255269"/>
                </a:lnTo>
                <a:lnTo>
                  <a:pt x="288072" y="248919"/>
                </a:lnTo>
                <a:lnTo>
                  <a:pt x="267866" y="248919"/>
                </a:lnTo>
                <a:lnTo>
                  <a:pt x="260714" y="242569"/>
                </a:lnTo>
                <a:lnTo>
                  <a:pt x="257659" y="238759"/>
                </a:lnTo>
                <a:close/>
              </a:path>
              <a:path w="411480" h="347980">
                <a:moveTo>
                  <a:pt x="144999" y="81279"/>
                </a:moveTo>
                <a:lnTo>
                  <a:pt x="141231" y="81279"/>
                </a:lnTo>
                <a:lnTo>
                  <a:pt x="139430" y="82549"/>
                </a:lnTo>
                <a:lnTo>
                  <a:pt x="112827" y="109219"/>
                </a:lnTo>
                <a:lnTo>
                  <a:pt x="112827" y="114299"/>
                </a:lnTo>
                <a:lnTo>
                  <a:pt x="124996" y="125729"/>
                </a:lnTo>
                <a:lnTo>
                  <a:pt x="121723" y="132079"/>
                </a:lnTo>
                <a:lnTo>
                  <a:pt x="118897" y="138429"/>
                </a:lnTo>
                <a:lnTo>
                  <a:pt x="116527" y="144779"/>
                </a:lnTo>
                <a:lnTo>
                  <a:pt x="114622" y="151129"/>
                </a:lnTo>
                <a:lnTo>
                  <a:pt x="99464" y="151129"/>
                </a:lnTo>
                <a:lnTo>
                  <a:pt x="97659" y="152399"/>
                </a:lnTo>
                <a:lnTo>
                  <a:pt x="95009" y="154939"/>
                </a:lnTo>
                <a:lnTo>
                  <a:pt x="94260" y="156209"/>
                </a:lnTo>
                <a:lnTo>
                  <a:pt x="94260" y="191769"/>
                </a:lnTo>
                <a:lnTo>
                  <a:pt x="95009" y="194309"/>
                </a:lnTo>
                <a:lnTo>
                  <a:pt x="97659" y="196849"/>
                </a:lnTo>
                <a:lnTo>
                  <a:pt x="114622" y="196849"/>
                </a:lnTo>
                <a:lnTo>
                  <a:pt x="116524" y="203199"/>
                </a:lnTo>
                <a:lnTo>
                  <a:pt x="118892" y="210819"/>
                </a:lnTo>
                <a:lnTo>
                  <a:pt x="121715" y="215899"/>
                </a:lnTo>
                <a:lnTo>
                  <a:pt x="124986" y="222249"/>
                </a:lnTo>
                <a:lnTo>
                  <a:pt x="112832" y="234949"/>
                </a:lnTo>
                <a:lnTo>
                  <a:pt x="112827" y="238759"/>
                </a:lnTo>
                <a:lnTo>
                  <a:pt x="138100" y="264159"/>
                </a:lnTo>
                <a:lnTo>
                  <a:pt x="139425" y="265429"/>
                </a:lnTo>
                <a:lnTo>
                  <a:pt x="141236" y="266699"/>
                </a:lnTo>
                <a:lnTo>
                  <a:pt x="145004" y="266699"/>
                </a:lnTo>
                <a:lnTo>
                  <a:pt x="146810" y="265429"/>
                </a:lnTo>
                <a:lnTo>
                  <a:pt x="157517" y="255269"/>
                </a:lnTo>
                <a:lnTo>
                  <a:pt x="194603" y="255269"/>
                </a:lnTo>
                <a:lnTo>
                  <a:pt x="193578" y="253999"/>
                </a:lnTo>
                <a:lnTo>
                  <a:pt x="189350" y="252729"/>
                </a:lnTo>
                <a:lnTo>
                  <a:pt x="182088" y="250189"/>
                </a:lnTo>
                <a:lnTo>
                  <a:pt x="178575" y="248919"/>
                </a:lnTo>
                <a:lnTo>
                  <a:pt x="143072" y="248919"/>
                </a:lnTo>
                <a:lnTo>
                  <a:pt x="130534" y="236219"/>
                </a:lnTo>
                <a:lnTo>
                  <a:pt x="137731" y="229869"/>
                </a:lnTo>
                <a:lnTo>
                  <a:pt x="140740" y="226059"/>
                </a:lnTo>
                <a:lnTo>
                  <a:pt x="141221" y="222249"/>
                </a:lnTo>
                <a:lnTo>
                  <a:pt x="138874" y="218439"/>
                </a:lnTo>
                <a:lnTo>
                  <a:pt x="135067" y="212089"/>
                </a:lnTo>
                <a:lnTo>
                  <a:pt x="131891" y="204469"/>
                </a:lnTo>
                <a:lnTo>
                  <a:pt x="129360" y="198119"/>
                </a:lnTo>
                <a:lnTo>
                  <a:pt x="127494" y="190499"/>
                </a:lnTo>
                <a:lnTo>
                  <a:pt x="126609" y="186689"/>
                </a:lnTo>
                <a:lnTo>
                  <a:pt x="122816" y="182879"/>
                </a:lnTo>
                <a:lnTo>
                  <a:pt x="108336" y="182879"/>
                </a:lnTo>
                <a:lnTo>
                  <a:pt x="108336" y="165099"/>
                </a:lnTo>
                <a:lnTo>
                  <a:pt x="122816" y="165099"/>
                </a:lnTo>
                <a:lnTo>
                  <a:pt x="126609" y="162559"/>
                </a:lnTo>
                <a:lnTo>
                  <a:pt x="141281" y="126999"/>
                </a:lnTo>
                <a:lnTo>
                  <a:pt x="140801" y="121919"/>
                </a:lnTo>
                <a:lnTo>
                  <a:pt x="130524" y="111759"/>
                </a:lnTo>
                <a:lnTo>
                  <a:pt x="143062" y="99059"/>
                </a:lnTo>
                <a:lnTo>
                  <a:pt x="178568" y="99059"/>
                </a:lnTo>
                <a:lnTo>
                  <a:pt x="182082" y="97789"/>
                </a:lnTo>
                <a:lnTo>
                  <a:pt x="189335" y="95249"/>
                </a:lnTo>
                <a:lnTo>
                  <a:pt x="193578" y="95249"/>
                </a:lnTo>
                <a:lnTo>
                  <a:pt x="195628" y="92709"/>
                </a:lnTo>
                <a:lnTo>
                  <a:pt x="157517" y="92709"/>
                </a:lnTo>
                <a:lnTo>
                  <a:pt x="146804" y="82549"/>
                </a:lnTo>
                <a:lnTo>
                  <a:pt x="144999" y="81279"/>
                </a:lnTo>
                <a:close/>
              </a:path>
              <a:path w="411480" h="347980">
                <a:moveTo>
                  <a:pt x="281734" y="255269"/>
                </a:moveTo>
                <a:lnTo>
                  <a:pt x="253507" y="255269"/>
                </a:lnTo>
                <a:lnTo>
                  <a:pt x="264204" y="265429"/>
                </a:lnTo>
                <a:lnTo>
                  <a:pt x="266015" y="266699"/>
                </a:lnTo>
                <a:lnTo>
                  <a:pt x="269783" y="266699"/>
                </a:lnTo>
                <a:lnTo>
                  <a:pt x="271593" y="265429"/>
                </a:lnTo>
                <a:lnTo>
                  <a:pt x="281734" y="255269"/>
                </a:lnTo>
                <a:close/>
              </a:path>
              <a:path w="411480" h="347980">
                <a:moveTo>
                  <a:pt x="158245" y="238759"/>
                </a:moveTo>
                <a:lnTo>
                  <a:pt x="153288" y="238759"/>
                </a:lnTo>
                <a:lnTo>
                  <a:pt x="143072" y="248919"/>
                </a:lnTo>
                <a:lnTo>
                  <a:pt x="178575" y="248919"/>
                </a:lnTo>
                <a:lnTo>
                  <a:pt x="175063" y="247649"/>
                </a:lnTo>
                <a:lnTo>
                  <a:pt x="168306" y="245109"/>
                </a:lnTo>
                <a:lnTo>
                  <a:pt x="161861" y="241299"/>
                </a:lnTo>
                <a:lnTo>
                  <a:pt x="158245" y="238759"/>
                </a:lnTo>
                <a:close/>
              </a:path>
              <a:path w="411480" h="347980">
                <a:moveTo>
                  <a:pt x="288098" y="99059"/>
                </a:moveTo>
                <a:lnTo>
                  <a:pt x="267876" y="99059"/>
                </a:lnTo>
                <a:lnTo>
                  <a:pt x="280429" y="111759"/>
                </a:lnTo>
                <a:lnTo>
                  <a:pt x="273257" y="118109"/>
                </a:lnTo>
                <a:lnTo>
                  <a:pt x="270248" y="121919"/>
                </a:lnTo>
                <a:lnTo>
                  <a:pt x="269762" y="126999"/>
                </a:lnTo>
                <a:lnTo>
                  <a:pt x="272114" y="130809"/>
                </a:lnTo>
                <a:lnTo>
                  <a:pt x="275929" y="137159"/>
                </a:lnTo>
                <a:lnTo>
                  <a:pt x="279113" y="143509"/>
                </a:lnTo>
                <a:lnTo>
                  <a:pt x="281648" y="151129"/>
                </a:lnTo>
                <a:lnTo>
                  <a:pt x="283514" y="157479"/>
                </a:lnTo>
                <a:lnTo>
                  <a:pt x="284399" y="162559"/>
                </a:lnTo>
                <a:lnTo>
                  <a:pt x="288193" y="165099"/>
                </a:lnTo>
                <a:lnTo>
                  <a:pt x="302607" y="165099"/>
                </a:lnTo>
                <a:lnTo>
                  <a:pt x="302607" y="182879"/>
                </a:lnTo>
                <a:lnTo>
                  <a:pt x="288147" y="182879"/>
                </a:lnTo>
                <a:lnTo>
                  <a:pt x="284349" y="186689"/>
                </a:lnTo>
                <a:lnTo>
                  <a:pt x="269727" y="222249"/>
                </a:lnTo>
                <a:lnTo>
                  <a:pt x="270207" y="226059"/>
                </a:lnTo>
                <a:lnTo>
                  <a:pt x="273207" y="229869"/>
                </a:lnTo>
                <a:lnTo>
                  <a:pt x="280414" y="236219"/>
                </a:lnTo>
                <a:lnTo>
                  <a:pt x="267866" y="248919"/>
                </a:lnTo>
                <a:lnTo>
                  <a:pt x="288072" y="248919"/>
                </a:lnTo>
                <a:lnTo>
                  <a:pt x="298212" y="238759"/>
                </a:lnTo>
                <a:lnTo>
                  <a:pt x="298212" y="234949"/>
                </a:lnTo>
                <a:lnTo>
                  <a:pt x="286033" y="222249"/>
                </a:lnTo>
                <a:lnTo>
                  <a:pt x="289305" y="215899"/>
                </a:lnTo>
                <a:lnTo>
                  <a:pt x="292134" y="210819"/>
                </a:lnTo>
                <a:lnTo>
                  <a:pt x="294510" y="203199"/>
                </a:lnTo>
                <a:lnTo>
                  <a:pt x="296422" y="196849"/>
                </a:lnTo>
                <a:lnTo>
                  <a:pt x="313355" y="196849"/>
                </a:lnTo>
                <a:lnTo>
                  <a:pt x="316015" y="194309"/>
                </a:lnTo>
                <a:lnTo>
                  <a:pt x="316759" y="191769"/>
                </a:lnTo>
                <a:lnTo>
                  <a:pt x="316759" y="153669"/>
                </a:lnTo>
                <a:lnTo>
                  <a:pt x="313587" y="151129"/>
                </a:lnTo>
                <a:lnTo>
                  <a:pt x="296472" y="151129"/>
                </a:lnTo>
                <a:lnTo>
                  <a:pt x="294566" y="144779"/>
                </a:lnTo>
                <a:lnTo>
                  <a:pt x="292192" y="138429"/>
                </a:lnTo>
                <a:lnTo>
                  <a:pt x="289361" y="132079"/>
                </a:lnTo>
                <a:lnTo>
                  <a:pt x="286084" y="125729"/>
                </a:lnTo>
                <a:lnTo>
                  <a:pt x="298217" y="114299"/>
                </a:lnTo>
                <a:lnTo>
                  <a:pt x="298217" y="109219"/>
                </a:lnTo>
                <a:lnTo>
                  <a:pt x="288098" y="99059"/>
                </a:lnTo>
                <a:close/>
              </a:path>
              <a:path w="411480" h="347980">
                <a:moveTo>
                  <a:pt x="205504" y="116839"/>
                </a:moveTo>
                <a:lnTo>
                  <a:pt x="183286" y="120649"/>
                </a:lnTo>
                <a:lnTo>
                  <a:pt x="165072" y="133349"/>
                </a:lnTo>
                <a:lnTo>
                  <a:pt x="152757" y="152399"/>
                </a:lnTo>
                <a:lnTo>
                  <a:pt x="148231" y="173989"/>
                </a:lnTo>
                <a:lnTo>
                  <a:pt x="152759" y="196849"/>
                </a:lnTo>
                <a:lnTo>
                  <a:pt x="165078" y="214629"/>
                </a:lnTo>
                <a:lnTo>
                  <a:pt x="183292" y="227329"/>
                </a:lnTo>
                <a:lnTo>
                  <a:pt x="205504" y="231139"/>
                </a:lnTo>
                <a:lnTo>
                  <a:pt x="227704" y="227329"/>
                </a:lnTo>
                <a:lnTo>
                  <a:pt x="242250" y="217169"/>
                </a:lnTo>
                <a:lnTo>
                  <a:pt x="205504" y="217169"/>
                </a:lnTo>
                <a:lnTo>
                  <a:pt x="188777" y="214629"/>
                </a:lnTo>
                <a:lnTo>
                  <a:pt x="175066" y="204469"/>
                </a:lnTo>
                <a:lnTo>
                  <a:pt x="165794" y="190499"/>
                </a:lnTo>
                <a:lnTo>
                  <a:pt x="162387" y="173989"/>
                </a:lnTo>
                <a:lnTo>
                  <a:pt x="165796" y="157479"/>
                </a:lnTo>
                <a:lnTo>
                  <a:pt x="175071" y="143509"/>
                </a:lnTo>
                <a:lnTo>
                  <a:pt x="188784" y="134619"/>
                </a:lnTo>
                <a:lnTo>
                  <a:pt x="205504" y="130809"/>
                </a:lnTo>
                <a:lnTo>
                  <a:pt x="242258" y="130809"/>
                </a:lnTo>
                <a:lnTo>
                  <a:pt x="227713" y="120649"/>
                </a:lnTo>
                <a:lnTo>
                  <a:pt x="205504" y="116839"/>
                </a:lnTo>
                <a:close/>
              </a:path>
              <a:path w="411480" h="347980">
                <a:moveTo>
                  <a:pt x="394856" y="184149"/>
                </a:moveTo>
                <a:lnTo>
                  <a:pt x="378968" y="184149"/>
                </a:lnTo>
                <a:lnTo>
                  <a:pt x="398218" y="222249"/>
                </a:lnTo>
                <a:lnTo>
                  <a:pt x="399695" y="223519"/>
                </a:lnTo>
                <a:lnTo>
                  <a:pt x="403261" y="224789"/>
                </a:lnTo>
                <a:lnTo>
                  <a:pt x="405203" y="223519"/>
                </a:lnTo>
                <a:lnTo>
                  <a:pt x="408556" y="222249"/>
                </a:lnTo>
                <a:lnTo>
                  <a:pt x="409831" y="220979"/>
                </a:lnTo>
                <a:lnTo>
                  <a:pt x="411004" y="217169"/>
                </a:lnTo>
                <a:lnTo>
                  <a:pt x="410862" y="215899"/>
                </a:lnTo>
                <a:lnTo>
                  <a:pt x="394856" y="184149"/>
                </a:lnTo>
                <a:close/>
              </a:path>
              <a:path w="411480" h="347980">
                <a:moveTo>
                  <a:pt x="242258" y="130809"/>
                </a:moveTo>
                <a:lnTo>
                  <a:pt x="205504" y="130809"/>
                </a:lnTo>
                <a:lnTo>
                  <a:pt x="222213" y="134619"/>
                </a:lnTo>
                <a:lnTo>
                  <a:pt x="235893" y="143509"/>
                </a:lnTo>
                <a:lnTo>
                  <a:pt x="245136" y="157479"/>
                </a:lnTo>
                <a:lnTo>
                  <a:pt x="248530" y="173989"/>
                </a:lnTo>
                <a:lnTo>
                  <a:pt x="245138" y="190499"/>
                </a:lnTo>
                <a:lnTo>
                  <a:pt x="235899" y="204469"/>
                </a:lnTo>
                <a:lnTo>
                  <a:pt x="222219" y="214629"/>
                </a:lnTo>
                <a:lnTo>
                  <a:pt x="205504" y="217169"/>
                </a:lnTo>
                <a:lnTo>
                  <a:pt x="242250" y="217169"/>
                </a:lnTo>
                <a:lnTo>
                  <a:pt x="245887" y="214629"/>
                </a:lnTo>
                <a:lnTo>
                  <a:pt x="258174" y="196849"/>
                </a:lnTo>
                <a:lnTo>
                  <a:pt x="262687" y="173989"/>
                </a:lnTo>
                <a:lnTo>
                  <a:pt x="258177" y="152399"/>
                </a:lnTo>
                <a:lnTo>
                  <a:pt x="245894" y="133349"/>
                </a:lnTo>
                <a:lnTo>
                  <a:pt x="242258" y="130809"/>
                </a:lnTo>
                <a:close/>
              </a:path>
              <a:path w="411480" h="347980">
                <a:moveTo>
                  <a:pt x="378837" y="157479"/>
                </a:moveTo>
                <a:lnTo>
                  <a:pt x="374229" y="157479"/>
                </a:lnTo>
                <a:lnTo>
                  <a:pt x="325782" y="196849"/>
                </a:lnTo>
                <a:lnTo>
                  <a:pt x="324841" y="198119"/>
                </a:lnTo>
                <a:lnTo>
                  <a:pt x="324431" y="201929"/>
                </a:lnTo>
                <a:lnTo>
                  <a:pt x="324972" y="204469"/>
                </a:lnTo>
                <a:lnTo>
                  <a:pt x="328594" y="208279"/>
                </a:lnTo>
                <a:lnTo>
                  <a:pt x="333049" y="209549"/>
                </a:lnTo>
                <a:lnTo>
                  <a:pt x="364776" y="184149"/>
                </a:lnTo>
                <a:lnTo>
                  <a:pt x="394856" y="184149"/>
                </a:lnTo>
                <a:lnTo>
                  <a:pt x="382691" y="160019"/>
                </a:lnTo>
                <a:lnTo>
                  <a:pt x="380921" y="158749"/>
                </a:lnTo>
                <a:lnTo>
                  <a:pt x="378837" y="157479"/>
                </a:lnTo>
                <a:close/>
              </a:path>
              <a:path w="411480" h="347980">
                <a:moveTo>
                  <a:pt x="9655" y="124459"/>
                </a:moveTo>
                <a:lnTo>
                  <a:pt x="4956" y="124459"/>
                </a:lnTo>
                <a:lnTo>
                  <a:pt x="2447" y="125729"/>
                </a:lnTo>
                <a:lnTo>
                  <a:pt x="1173" y="126999"/>
                </a:lnTo>
                <a:lnTo>
                  <a:pt x="0" y="130809"/>
                </a:lnTo>
                <a:lnTo>
                  <a:pt x="141" y="133349"/>
                </a:lnTo>
                <a:lnTo>
                  <a:pt x="28307" y="189229"/>
                </a:lnTo>
                <a:lnTo>
                  <a:pt x="30073" y="190499"/>
                </a:lnTo>
                <a:lnTo>
                  <a:pt x="36425" y="190499"/>
                </a:lnTo>
                <a:lnTo>
                  <a:pt x="67909" y="165099"/>
                </a:lnTo>
                <a:lnTo>
                  <a:pt x="32050" y="165099"/>
                </a:lnTo>
                <a:lnTo>
                  <a:pt x="13640" y="128269"/>
                </a:lnTo>
                <a:lnTo>
                  <a:pt x="12355" y="125729"/>
                </a:lnTo>
                <a:lnTo>
                  <a:pt x="9655" y="124459"/>
                </a:lnTo>
                <a:close/>
              </a:path>
              <a:path w="411480" h="347980">
                <a:moveTo>
                  <a:pt x="205546" y="0"/>
                </a:moveTo>
                <a:lnTo>
                  <a:pt x="139083" y="12699"/>
                </a:lnTo>
                <a:lnTo>
                  <a:pt x="82728" y="50799"/>
                </a:lnTo>
                <a:lnTo>
                  <a:pt x="46876" y="102869"/>
                </a:lnTo>
                <a:lnTo>
                  <a:pt x="32050" y="165099"/>
                </a:lnTo>
                <a:lnTo>
                  <a:pt x="46222" y="165099"/>
                </a:lnTo>
                <a:lnTo>
                  <a:pt x="50588" y="135889"/>
                </a:lnTo>
                <a:lnTo>
                  <a:pt x="59978" y="107949"/>
                </a:lnTo>
                <a:lnTo>
                  <a:pt x="92738" y="60959"/>
                </a:lnTo>
                <a:lnTo>
                  <a:pt x="144497" y="26669"/>
                </a:lnTo>
                <a:lnTo>
                  <a:pt x="205535" y="13969"/>
                </a:lnTo>
                <a:lnTo>
                  <a:pt x="270564" y="13969"/>
                </a:lnTo>
                <a:lnTo>
                  <a:pt x="250198" y="5079"/>
                </a:lnTo>
                <a:lnTo>
                  <a:pt x="205546" y="0"/>
                </a:lnTo>
                <a:close/>
              </a:path>
              <a:path w="411480" h="347980">
                <a:moveTo>
                  <a:pt x="82405" y="139699"/>
                </a:moveTo>
                <a:lnTo>
                  <a:pt x="77949" y="139699"/>
                </a:lnTo>
                <a:lnTo>
                  <a:pt x="46222" y="165099"/>
                </a:lnTo>
                <a:lnTo>
                  <a:pt x="67909" y="165099"/>
                </a:lnTo>
                <a:lnTo>
                  <a:pt x="86800" y="149859"/>
                </a:lnTo>
                <a:lnTo>
                  <a:pt x="87296" y="146049"/>
                </a:lnTo>
                <a:lnTo>
                  <a:pt x="82405" y="139699"/>
                </a:lnTo>
                <a:close/>
              </a:path>
              <a:path w="411480" h="347980">
                <a:moveTo>
                  <a:pt x="270564" y="13969"/>
                </a:moveTo>
                <a:lnTo>
                  <a:pt x="205535" y="13969"/>
                </a:lnTo>
                <a:lnTo>
                  <a:pt x="256317" y="21589"/>
                </a:lnTo>
                <a:lnTo>
                  <a:pt x="300816" y="45719"/>
                </a:lnTo>
                <a:lnTo>
                  <a:pt x="335896" y="81279"/>
                </a:lnTo>
                <a:lnTo>
                  <a:pt x="358419" y="128269"/>
                </a:lnTo>
                <a:lnTo>
                  <a:pt x="359542" y="132079"/>
                </a:lnTo>
                <a:lnTo>
                  <a:pt x="363482" y="134619"/>
                </a:lnTo>
                <a:lnTo>
                  <a:pt x="369025" y="132079"/>
                </a:lnTo>
                <a:lnTo>
                  <a:pt x="370537" y="130809"/>
                </a:lnTo>
                <a:lnTo>
                  <a:pt x="372323" y="128269"/>
                </a:lnTo>
                <a:lnTo>
                  <a:pt x="372525" y="125729"/>
                </a:lnTo>
                <a:lnTo>
                  <a:pt x="371989" y="124459"/>
                </a:lnTo>
                <a:lnTo>
                  <a:pt x="353584" y="82549"/>
                </a:lnTo>
                <a:lnTo>
                  <a:pt x="325978" y="48259"/>
                </a:lnTo>
                <a:lnTo>
                  <a:pt x="290930" y="22859"/>
                </a:lnTo>
                <a:lnTo>
                  <a:pt x="270564" y="13969"/>
                </a:lnTo>
                <a:close/>
              </a:path>
              <a:path w="411480" h="347980">
                <a:moveTo>
                  <a:pt x="178568" y="99059"/>
                </a:moveTo>
                <a:lnTo>
                  <a:pt x="143062" y="99059"/>
                </a:lnTo>
                <a:lnTo>
                  <a:pt x="153283" y="109219"/>
                </a:lnTo>
                <a:lnTo>
                  <a:pt x="158240" y="109219"/>
                </a:lnTo>
                <a:lnTo>
                  <a:pt x="161856" y="106679"/>
                </a:lnTo>
                <a:lnTo>
                  <a:pt x="168298" y="102869"/>
                </a:lnTo>
                <a:lnTo>
                  <a:pt x="175055" y="100329"/>
                </a:lnTo>
                <a:lnTo>
                  <a:pt x="178568" y="99059"/>
                </a:lnTo>
                <a:close/>
              </a:path>
              <a:path w="411480" h="347980">
                <a:moveTo>
                  <a:pt x="228537" y="76199"/>
                </a:moveTo>
                <a:lnTo>
                  <a:pt x="214370" y="76199"/>
                </a:lnTo>
                <a:lnTo>
                  <a:pt x="214380" y="91439"/>
                </a:lnTo>
                <a:lnTo>
                  <a:pt x="217456" y="95249"/>
                </a:lnTo>
                <a:lnTo>
                  <a:pt x="221689" y="95249"/>
                </a:lnTo>
                <a:lnTo>
                  <a:pt x="228956" y="97789"/>
                </a:lnTo>
                <a:lnTo>
                  <a:pt x="235987" y="100329"/>
                </a:lnTo>
                <a:lnTo>
                  <a:pt x="242749" y="102869"/>
                </a:lnTo>
                <a:lnTo>
                  <a:pt x="249198" y="106679"/>
                </a:lnTo>
                <a:lnTo>
                  <a:pt x="252804" y="109219"/>
                </a:lnTo>
                <a:lnTo>
                  <a:pt x="257690" y="109219"/>
                </a:lnTo>
                <a:lnTo>
                  <a:pt x="260739" y="106679"/>
                </a:lnTo>
                <a:lnTo>
                  <a:pt x="267876" y="99059"/>
                </a:lnTo>
                <a:lnTo>
                  <a:pt x="288098" y="99059"/>
                </a:lnTo>
                <a:lnTo>
                  <a:pt x="281773" y="92709"/>
                </a:lnTo>
                <a:lnTo>
                  <a:pt x="253542" y="92709"/>
                </a:lnTo>
                <a:lnTo>
                  <a:pt x="247583" y="90169"/>
                </a:lnTo>
                <a:lnTo>
                  <a:pt x="241413" y="87629"/>
                </a:lnTo>
                <a:lnTo>
                  <a:pt x="228537" y="82549"/>
                </a:lnTo>
                <a:lnTo>
                  <a:pt x="228537" y="76199"/>
                </a:lnTo>
                <a:close/>
              </a:path>
              <a:path w="411480" h="347980">
                <a:moveTo>
                  <a:pt x="223328" y="62229"/>
                </a:moveTo>
                <a:lnTo>
                  <a:pt x="185678" y="62229"/>
                </a:lnTo>
                <a:lnTo>
                  <a:pt x="182512" y="66039"/>
                </a:lnTo>
                <a:lnTo>
                  <a:pt x="182512" y="82549"/>
                </a:lnTo>
                <a:lnTo>
                  <a:pt x="175993" y="85089"/>
                </a:lnTo>
                <a:lnTo>
                  <a:pt x="169639" y="87629"/>
                </a:lnTo>
                <a:lnTo>
                  <a:pt x="163472" y="90169"/>
                </a:lnTo>
                <a:lnTo>
                  <a:pt x="157517" y="92709"/>
                </a:lnTo>
                <a:lnTo>
                  <a:pt x="195628" y="92709"/>
                </a:lnTo>
                <a:lnTo>
                  <a:pt x="196653" y="91439"/>
                </a:lnTo>
                <a:lnTo>
                  <a:pt x="196668" y="76199"/>
                </a:lnTo>
                <a:lnTo>
                  <a:pt x="228537" y="76199"/>
                </a:lnTo>
                <a:lnTo>
                  <a:pt x="228532" y="69849"/>
                </a:lnTo>
                <a:lnTo>
                  <a:pt x="228532" y="67309"/>
                </a:lnTo>
                <a:lnTo>
                  <a:pt x="227783" y="66039"/>
                </a:lnTo>
                <a:lnTo>
                  <a:pt x="225133" y="63499"/>
                </a:lnTo>
                <a:lnTo>
                  <a:pt x="223328" y="62229"/>
                </a:lnTo>
                <a:close/>
              </a:path>
              <a:path w="411480" h="347980">
                <a:moveTo>
                  <a:pt x="269783" y="81279"/>
                </a:moveTo>
                <a:lnTo>
                  <a:pt x="266020" y="81279"/>
                </a:lnTo>
                <a:lnTo>
                  <a:pt x="264214" y="82549"/>
                </a:lnTo>
                <a:lnTo>
                  <a:pt x="253542" y="92709"/>
                </a:lnTo>
                <a:lnTo>
                  <a:pt x="281773" y="92709"/>
                </a:lnTo>
                <a:lnTo>
                  <a:pt x="272918" y="83819"/>
                </a:lnTo>
                <a:lnTo>
                  <a:pt x="271588" y="82549"/>
                </a:lnTo>
                <a:lnTo>
                  <a:pt x="269783" y="812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4819" y="2692907"/>
            <a:ext cx="368808" cy="374904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244133" y="1601471"/>
            <a:ext cx="316865" cy="306070"/>
            <a:chOff x="3244133" y="1601471"/>
            <a:chExt cx="316865" cy="306070"/>
          </a:xfrm>
        </p:grpSpPr>
        <p:sp>
          <p:nvSpPr>
            <p:cNvPr id="23" name="object 23"/>
            <p:cNvSpPr/>
            <p:nvPr/>
          </p:nvSpPr>
          <p:spPr>
            <a:xfrm>
              <a:off x="3244126" y="1601482"/>
              <a:ext cx="316865" cy="306070"/>
            </a:xfrm>
            <a:custGeom>
              <a:avLst/>
              <a:gdLst/>
              <a:ahLst/>
              <a:cxnLst/>
              <a:rect l="l" t="t" r="r" b="b"/>
              <a:pathLst>
                <a:path w="316864" h="306069">
                  <a:moveTo>
                    <a:pt x="316547" y="292265"/>
                  </a:moveTo>
                  <a:lnTo>
                    <a:pt x="302755" y="292265"/>
                  </a:lnTo>
                  <a:lnTo>
                    <a:pt x="302755" y="6375"/>
                  </a:lnTo>
                  <a:lnTo>
                    <a:pt x="302755" y="3187"/>
                  </a:lnTo>
                  <a:lnTo>
                    <a:pt x="302755" y="0"/>
                  </a:lnTo>
                  <a:lnTo>
                    <a:pt x="296379" y="0"/>
                  </a:lnTo>
                  <a:lnTo>
                    <a:pt x="296379" y="10007"/>
                  </a:lnTo>
                  <a:lnTo>
                    <a:pt x="295871" y="10083"/>
                  </a:lnTo>
                  <a:lnTo>
                    <a:pt x="296379" y="10007"/>
                  </a:lnTo>
                  <a:lnTo>
                    <a:pt x="296379" y="0"/>
                  </a:lnTo>
                  <a:lnTo>
                    <a:pt x="289483" y="0"/>
                  </a:lnTo>
                  <a:lnTo>
                    <a:pt x="289483" y="13284"/>
                  </a:lnTo>
                  <a:lnTo>
                    <a:pt x="289483" y="292265"/>
                  </a:lnTo>
                  <a:lnTo>
                    <a:pt x="233832" y="292265"/>
                  </a:lnTo>
                  <a:lnTo>
                    <a:pt x="233832" y="13284"/>
                  </a:lnTo>
                  <a:lnTo>
                    <a:pt x="289483" y="13284"/>
                  </a:lnTo>
                  <a:lnTo>
                    <a:pt x="289483" y="0"/>
                  </a:lnTo>
                  <a:lnTo>
                    <a:pt x="220560" y="0"/>
                  </a:lnTo>
                  <a:lnTo>
                    <a:pt x="220560" y="292265"/>
                  </a:lnTo>
                  <a:lnTo>
                    <a:pt x="199377" y="292265"/>
                  </a:lnTo>
                  <a:lnTo>
                    <a:pt x="199377" y="130835"/>
                  </a:lnTo>
                  <a:lnTo>
                    <a:pt x="199377" y="127647"/>
                  </a:lnTo>
                  <a:lnTo>
                    <a:pt x="199377" y="124447"/>
                  </a:lnTo>
                  <a:lnTo>
                    <a:pt x="192989" y="124447"/>
                  </a:lnTo>
                  <a:lnTo>
                    <a:pt x="192989" y="134518"/>
                  </a:lnTo>
                  <a:lnTo>
                    <a:pt x="192481" y="134543"/>
                  </a:lnTo>
                  <a:lnTo>
                    <a:pt x="192989" y="134518"/>
                  </a:lnTo>
                  <a:lnTo>
                    <a:pt x="192989" y="124447"/>
                  </a:lnTo>
                  <a:lnTo>
                    <a:pt x="186093" y="124447"/>
                  </a:lnTo>
                  <a:lnTo>
                    <a:pt x="186093" y="137731"/>
                  </a:lnTo>
                  <a:lnTo>
                    <a:pt x="186093" y="292265"/>
                  </a:lnTo>
                  <a:lnTo>
                    <a:pt x="130441" y="292265"/>
                  </a:lnTo>
                  <a:lnTo>
                    <a:pt x="130441" y="137731"/>
                  </a:lnTo>
                  <a:lnTo>
                    <a:pt x="186093" y="137731"/>
                  </a:lnTo>
                  <a:lnTo>
                    <a:pt x="186093" y="124447"/>
                  </a:lnTo>
                  <a:lnTo>
                    <a:pt x="117170" y="124447"/>
                  </a:lnTo>
                  <a:lnTo>
                    <a:pt x="117170" y="292265"/>
                  </a:lnTo>
                  <a:lnTo>
                    <a:pt x="95986" y="292265"/>
                  </a:lnTo>
                  <a:lnTo>
                    <a:pt x="95986" y="222250"/>
                  </a:lnTo>
                  <a:lnTo>
                    <a:pt x="95986" y="219049"/>
                  </a:lnTo>
                  <a:lnTo>
                    <a:pt x="95986" y="215861"/>
                  </a:lnTo>
                  <a:lnTo>
                    <a:pt x="82702" y="215861"/>
                  </a:lnTo>
                  <a:lnTo>
                    <a:pt x="82702" y="229146"/>
                  </a:lnTo>
                  <a:lnTo>
                    <a:pt x="82702" y="292265"/>
                  </a:lnTo>
                  <a:lnTo>
                    <a:pt x="27063" y="292265"/>
                  </a:lnTo>
                  <a:lnTo>
                    <a:pt x="27063" y="229146"/>
                  </a:lnTo>
                  <a:lnTo>
                    <a:pt x="82702" y="229146"/>
                  </a:lnTo>
                  <a:lnTo>
                    <a:pt x="82702" y="215861"/>
                  </a:lnTo>
                  <a:lnTo>
                    <a:pt x="13792" y="215861"/>
                  </a:lnTo>
                  <a:lnTo>
                    <a:pt x="13792" y="292265"/>
                  </a:lnTo>
                  <a:lnTo>
                    <a:pt x="0" y="292265"/>
                  </a:lnTo>
                  <a:lnTo>
                    <a:pt x="0" y="305549"/>
                  </a:lnTo>
                  <a:lnTo>
                    <a:pt x="316547" y="305549"/>
                  </a:lnTo>
                  <a:lnTo>
                    <a:pt x="316547" y="302361"/>
                  </a:lnTo>
                  <a:lnTo>
                    <a:pt x="316547" y="299161"/>
                  </a:lnTo>
                  <a:lnTo>
                    <a:pt x="316547" y="298653"/>
                  </a:lnTo>
                  <a:lnTo>
                    <a:pt x="316547" y="2922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5038" y="1623411"/>
              <a:ext cx="106538" cy="108679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5279" y="3602735"/>
            <a:ext cx="678180" cy="5013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D7F4B-6F44-D55F-7BDE-BDE6AAFA6922}"/>
              </a:ext>
            </a:extLst>
          </p:cNvPr>
          <p:cNvSpPr txBox="1"/>
          <p:nvPr/>
        </p:nvSpPr>
        <p:spPr>
          <a:xfrm>
            <a:off x="374904" y="736997"/>
            <a:ext cx="28956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spc="55" dirty="0">
                <a:solidFill>
                  <a:srgbClr val="38D32F"/>
                </a:solidFill>
                <a:latin typeface="Tahoma"/>
                <a:ea typeface="+mj-ea"/>
                <a:cs typeface="Tahoma"/>
              </a:rPr>
              <a:t>Блокчейн технология</a:t>
            </a:r>
            <a:r>
              <a:rPr lang="ru-RU" sz="1600" b="0" i="0" dirty="0">
                <a:solidFill>
                  <a:srgbClr val="D1D5DB"/>
                </a:solidFill>
                <a:effectLst/>
                <a:highlight>
                  <a:srgbClr val="343541"/>
                </a:highlight>
                <a:latin typeface="Söhne"/>
              </a:rPr>
              <a:t> </a:t>
            </a:r>
            <a:endParaRPr lang="ru-RU" sz="1600" dirty="0">
              <a:solidFill>
                <a:srgbClr val="D1D5DB"/>
              </a:solidFill>
              <a:highlight>
                <a:srgbClr val="343541"/>
              </a:highlight>
              <a:latin typeface="Söhne"/>
            </a:endParaRPr>
          </a:p>
          <a:p>
            <a:endParaRPr lang="ru-RU" dirty="0">
              <a:solidFill>
                <a:srgbClr val="D1D5DB"/>
              </a:solidFill>
              <a:highlight>
                <a:srgbClr val="343541"/>
              </a:highlight>
              <a:latin typeface="Söh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C2BA98-7106-EC48-340B-992E1E525FB9}"/>
              </a:ext>
            </a:extLst>
          </p:cNvPr>
          <p:cNvSpPr txBox="1"/>
          <p:nvPr/>
        </p:nvSpPr>
        <p:spPr>
          <a:xfrm>
            <a:off x="457200" y="1352550"/>
            <a:ext cx="4724400" cy="236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 децентрализованная и надежная система хранения данных, которая позволяет устанавливать безопасные и прозрачные цифровые транзакции. </a:t>
            </a:r>
          </a:p>
          <a:p>
            <a:r>
              <a:rPr lang="ru-RU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Технология уже активно применяется в различных отраслях и областях жизни, где ее возможности могут быть использованы наиболее эффективно.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9696358-181C-0603-291D-CD6F78AF6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9" b="89787" l="3208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810" y="990600"/>
            <a:ext cx="599378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2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DB2348-9B86-0048-A2D8-749672E50698}"/>
              </a:ext>
            </a:extLst>
          </p:cNvPr>
          <p:cNvSpPr txBox="1"/>
          <p:nvPr/>
        </p:nvSpPr>
        <p:spPr>
          <a:xfrm>
            <a:off x="4038600" y="217259"/>
            <a:ext cx="50292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Одной из главных отраслей, в которых блокчейн технология находит применение, является финансовая сфера. Благодаря своей прозрачности, безопасности и возможности установления "умных контрактов", блокчейн позволяет снизить издержки и упростить процессы между финансовыми учреждениями и клиентами.</a:t>
            </a:r>
          </a:p>
          <a:p>
            <a:endParaRPr lang="ru-RU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Кроме того, блокчейн технология применяется в сфере здравоохранения, где она помогает обеспечить безопасное хранение медицинских данных, обмен информацией между учреждениями и пациентами, а также создание системы мониторинга и контроля за распределением лекарств.</a:t>
            </a:r>
          </a:p>
          <a:p>
            <a:endParaRPr lang="ru-RU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Другим примером применения блокчейн технологии является сфера логистики и снабжения, где ее возможности используются для автоматизации и упрощения процессов отслеживания и управления цепочками поставок.</a:t>
            </a:r>
          </a:p>
          <a:p>
            <a:endParaRPr lang="ru-RU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Многие компании также начинают применять блокчейн для хранения и подтверждения информации о происхождении и качестве товаров, что позволяет увеличить доверие потребителей и бороться с подделками.</a:t>
            </a:r>
          </a:p>
          <a:p>
            <a:endParaRPr lang="ru-RU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Таким образом, блокчейн технология имеет широкие перспективы и может быть применена в различных отраслях, чтобы повысить эффективность, безопасность и прозрачность бизнес-процессов.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7CC61C-B2C7-DF73-F8F8-F85DBFDA76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2" t="-1072" r="19827" b="1072"/>
          <a:stretch/>
        </p:blipFill>
        <p:spPr>
          <a:xfrm>
            <a:off x="219403" y="666750"/>
            <a:ext cx="3810000" cy="3582001"/>
          </a:xfrm>
          <a:prstGeom prst="rect">
            <a:avLst/>
          </a:prstGeom>
        </p:spPr>
      </p:pic>
      <p:grpSp>
        <p:nvGrpSpPr>
          <p:cNvPr id="6" name="object 3">
            <a:extLst>
              <a:ext uri="{FF2B5EF4-FFF2-40B4-BE49-F238E27FC236}">
                <a16:creationId xmlns:a16="http://schemas.microsoft.com/office/drawing/2014/main" id="{6351BC0E-4FDA-AE22-B5F4-501465C9B2B3}"/>
              </a:ext>
            </a:extLst>
          </p:cNvPr>
          <p:cNvGrpSpPr/>
          <p:nvPr/>
        </p:nvGrpSpPr>
        <p:grpSpPr>
          <a:xfrm flipV="1">
            <a:off x="4340007" y="1276350"/>
            <a:ext cx="4822190" cy="5153025"/>
            <a:chOff x="4322064" y="0"/>
            <a:chExt cx="4822190" cy="5153025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3A6DA77D-1F8B-84D9-A6E8-96BB3EC40A75}"/>
                </a:ext>
              </a:extLst>
            </p:cNvPr>
            <p:cNvSpPr/>
            <p:nvPr/>
          </p:nvSpPr>
          <p:spPr>
            <a:xfrm>
              <a:off x="9128760" y="0"/>
              <a:ext cx="0" cy="5143500"/>
            </a:xfrm>
            <a:custGeom>
              <a:avLst/>
              <a:gdLst/>
              <a:ahLst/>
              <a:cxnLst/>
              <a:rect l="l" t="t" r="r" b="b"/>
              <a:pathLst>
                <a:path h="5143500">
                  <a:moveTo>
                    <a:pt x="0" y="5143498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0EAA5CA5-406C-229C-6E97-D4C26B86C8E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2064" y="701040"/>
              <a:ext cx="4821936" cy="4442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04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</TotalTime>
  <Words>856</Words>
  <Application>Microsoft Office PowerPoint</Application>
  <PresentationFormat>Экран (16:9)</PresentationFormat>
  <Paragraphs>76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Calibri</vt:lpstr>
      <vt:lpstr>Courier New</vt:lpstr>
      <vt:lpstr>Segoe UI Symbol</vt:lpstr>
      <vt:lpstr>Söhne</vt:lpstr>
      <vt:lpstr>Tahoma</vt:lpstr>
      <vt:lpstr>Times New Roman</vt:lpstr>
      <vt:lpstr>Trebuchet MS</vt:lpstr>
      <vt:lpstr>Verdana</vt:lpstr>
      <vt:lpstr>Office Theme</vt:lpstr>
      <vt:lpstr>Презентация PowerPoint</vt:lpstr>
      <vt:lpstr>План</vt:lpstr>
      <vt:lpstr>Инновационные перспективы в сфере it-технологии</vt:lpstr>
      <vt:lpstr>Робототехника</vt:lpstr>
      <vt:lpstr>Презентация PowerPoint</vt:lpstr>
      <vt:lpstr>Можно ли отказаться от человеческого труда и целиком роботизировать предприятие?</vt:lpstr>
      <vt:lpstr>Преимущества внедрения роботизированных комплексов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Оксана Федотова</dc:creator>
  <cp:lastModifiedBy>62006</cp:lastModifiedBy>
  <cp:revision>4</cp:revision>
  <dcterms:created xsi:type="dcterms:W3CDTF">2024-09-03T05:46:36Z</dcterms:created>
  <dcterms:modified xsi:type="dcterms:W3CDTF">2024-09-03T07:48:39Z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2022-05-25T00:00:00Z</vt:filetime>
  </property>
  <property fmtid="{D5CDD505-2E9C-101B-9397-08002B2CF9AE}" pid="3" name="Creator">
    <vt:lpwstr>Microsoft® PowerPoint® для Microsoft 365</vt:lpwstr>
  </property>
  <property fmtid="{D5CDD505-2E9C-101B-9397-08002B2CF9AE}" pid="4" name="LastSaved">
    <vt:filetime>2024-09-03T00:00:00Z</vt:filetime>
  </property>
</Properties>
</file>